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2" r:id="rId1"/>
    <p:sldMasterId id="2147483664" r:id="rId2"/>
    <p:sldMasterId id="2147483671" r:id="rId3"/>
  </p:sldMasterIdLst>
  <p:notesMasterIdLst>
    <p:notesMasterId r:id="rId22"/>
  </p:notesMasterIdLst>
  <p:sldIdLst>
    <p:sldId id="284" r:id="rId4"/>
    <p:sldId id="263" r:id="rId5"/>
    <p:sldId id="282" r:id="rId6"/>
    <p:sldId id="259" r:id="rId7"/>
    <p:sldId id="290" r:id="rId8"/>
    <p:sldId id="260" r:id="rId9"/>
    <p:sldId id="278" r:id="rId10"/>
    <p:sldId id="281" r:id="rId11"/>
    <p:sldId id="262" r:id="rId12"/>
    <p:sldId id="279" r:id="rId13"/>
    <p:sldId id="289" r:id="rId14"/>
    <p:sldId id="291" r:id="rId15"/>
    <p:sldId id="264" r:id="rId16"/>
    <p:sldId id="285" r:id="rId17"/>
    <p:sldId id="277" r:id="rId18"/>
    <p:sldId id="280" r:id="rId19"/>
    <p:sldId id="288" r:id="rId20"/>
    <p:sldId id="276" r:id="rId2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3" orient="horz" pos="792" userDrawn="1">
          <p15:clr>
            <a:srgbClr val="A4A3A4"/>
          </p15:clr>
        </p15:guide>
        <p15:guide id="4" pos="288" userDrawn="1">
          <p15:clr>
            <a:srgbClr val="A4A3A4"/>
          </p15:clr>
        </p15:guide>
        <p15:guide id="5" orient="horz" pos="600" userDrawn="1">
          <p15:clr>
            <a:srgbClr val="A4A3A4"/>
          </p15:clr>
        </p15:guide>
      </p15:sldGuideLst>
    </p:ext>
    <p:ext uri="GoogleSlidesCustomDataVersion2">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27" roundtripDataSignature="AMtx7mjt3491jQ7aCoyIz2WXeHKroE7tp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0000"/>
    <a:srgbClr val="E60000"/>
    <a:srgbClr val="FFF7F7"/>
    <a:srgbClr val="FFEFEF"/>
    <a:srgbClr val="FFC7C7"/>
    <a:srgbClr val="FF0000"/>
    <a:srgbClr val="F2B300"/>
    <a:srgbClr val="45CDD7"/>
    <a:srgbClr val="FF717F"/>
    <a:srgbClr val="FFBE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408828-D04B-5EC8-398A-E1694DDBD6B1}" v="87" dt="2026-02-06T12:56:08.280"/>
    <p1510:client id="{3611DF80-2F24-5662-09BA-40D33892AFFB}" v="16" dt="2026-02-05T11:14:02.672"/>
    <p1510:client id="{844F48C8-B8B6-346F-0A75-03DF2EBF0D08}" v="13" dt="2026-02-06T12:56:38.065"/>
  </p1510:revLst>
</p1510:revInfo>
</file>

<file path=ppt/tableStyles.xml><?xml version="1.0" encoding="utf-8"?>
<a:tblStyleLst xmlns:a="http://schemas.openxmlformats.org/drawingml/2006/main" def="{0AAD8F4D-43EB-41E5-8A38-28AB6DFB1B60}">
  <a:tblStyle styleId="{0AAD8F4D-43EB-41E5-8A38-28AB6DFB1B6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4" d="100"/>
          <a:sy n="94" d="100"/>
        </p:scale>
        <p:origin x="149" y="-29"/>
      </p:cViewPr>
      <p:guideLst>
        <p:guide orient="horz" pos="792"/>
        <p:guide pos="288"/>
        <p:guide orient="horz" pos="60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32"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customschemas.google.com/relationships/presentationmetadata" Target="meta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a:extLst>
            <a:ext uri="{FF2B5EF4-FFF2-40B4-BE49-F238E27FC236}">
              <a16:creationId xmlns:a16="http://schemas.microsoft.com/office/drawing/2014/main" id="{48C2B95B-FB15-C156-6AF1-35B35818164E}"/>
            </a:ext>
          </a:extLst>
        </p:cNvPr>
        <p:cNvGrpSpPr/>
        <p:nvPr/>
      </p:nvGrpSpPr>
      <p:grpSpPr>
        <a:xfrm>
          <a:off x="0" y="0"/>
          <a:ext cx="0" cy="0"/>
          <a:chOff x="0" y="0"/>
          <a:chExt cx="0" cy="0"/>
        </a:xfrm>
      </p:grpSpPr>
      <p:sp>
        <p:nvSpPr>
          <p:cNvPr id="101" name="Google Shape;101;p3:notes">
            <a:extLst>
              <a:ext uri="{FF2B5EF4-FFF2-40B4-BE49-F238E27FC236}">
                <a16:creationId xmlns:a16="http://schemas.microsoft.com/office/drawing/2014/main" id="{770A13E9-BC77-63DA-E106-A3FA8022811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p3:notes">
            <a:extLst>
              <a:ext uri="{FF2B5EF4-FFF2-40B4-BE49-F238E27FC236}">
                <a16:creationId xmlns:a16="http://schemas.microsoft.com/office/drawing/2014/main" id="{29067B0F-2F4F-7081-A661-0AE31BFBB7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6055410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5F43CDD6-4336-1DF1-F99F-2B07D4C095A8}"/>
            </a:ext>
          </a:extLst>
        </p:cNvPr>
        <p:cNvGrpSpPr/>
        <p:nvPr/>
      </p:nvGrpSpPr>
      <p:grpSpPr>
        <a:xfrm>
          <a:off x="0" y="0"/>
          <a:ext cx="0" cy="0"/>
          <a:chOff x="0" y="0"/>
          <a:chExt cx="0" cy="0"/>
        </a:xfrm>
      </p:grpSpPr>
      <p:sp>
        <p:nvSpPr>
          <p:cNvPr id="129" name="Google Shape;129;p5:notes">
            <a:extLst>
              <a:ext uri="{FF2B5EF4-FFF2-40B4-BE49-F238E27FC236}">
                <a16:creationId xmlns:a16="http://schemas.microsoft.com/office/drawing/2014/main" id="{BDEE244C-5170-C17A-F5CF-6B51761A2A0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p5:notes">
            <a:extLst>
              <a:ext uri="{FF2B5EF4-FFF2-40B4-BE49-F238E27FC236}">
                <a16:creationId xmlns:a16="http://schemas.microsoft.com/office/drawing/2014/main" id="{4FAD918F-EAB3-8C07-48A6-0667672175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291175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3858C15A-21E5-D0B4-5C72-89C04CF61F4A}"/>
            </a:ext>
          </a:extLst>
        </p:cNvPr>
        <p:cNvGrpSpPr/>
        <p:nvPr/>
      </p:nvGrpSpPr>
      <p:grpSpPr>
        <a:xfrm>
          <a:off x="0" y="0"/>
          <a:ext cx="0" cy="0"/>
          <a:chOff x="0" y="0"/>
          <a:chExt cx="0" cy="0"/>
        </a:xfrm>
      </p:grpSpPr>
      <p:sp>
        <p:nvSpPr>
          <p:cNvPr id="272" name="Google Shape;272;p18:notes">
            <a:extLst>
              <a:ext uri="{FF2B5EF4-FFF2-40B4-BE49-F238E27FC236}">
                <a16:creationId xmlns:a16="http://schemas.microsoft.com/office/drawing/2014/main" id="{0249CF2E-B3CE-50FC-0E58-1811FDF49B2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18:notes">
            <a:extLst>
              <a:ext uri="{FF2B5EF4-FFF2-40B4-BE49-F238E27FC236}">
                <a16:creationId xmlns:a16="http://schemas.microsoft.com/office/drawing/2014/main" id="{6B717691-3C24-0380-C63D-D036EE324A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747135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FB18EFA4-CD13-16C4-504B-6DB7E86CE039}"/>
            </a:ext>
          </a:extLst>
        </p:cNvPr>
        <p:cNvGrpSpPr/>
        <p:nvPr/>
      </p:nvGrpSpPr>
      <p:grpSpPr>
        <a:xfrm>
          <a:off x="0" y="0"/>
          <a:ext cx="0" cy="0"/>
          <a:chOff x="0" y="0"/>
          <a:chExt cx="0" cy="0"/>
        </a:xfrm>
      </p:grpSpPr>
      <p:sp>
        <p:nvSpPr>
          <p:cNvPr id="272" name="Google Shape;272;p18:notes">
            <a:extLst>
              <a:ext uri="{FF2B5EF4-FFF2-40B4-BE49-F238E27FC236}">
                <a16:creationId xmlns:a16="http://schemas.microsoft.com/office/drawing/2014/main" id="{E8E16183-6BFA-E60A-1235-F3BFB1B1F6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18:notes">
            <a:extLst>
              <a:ext uri="{FF2B5EF4-FFF2-40B4-BE49-F238E27FC236}">
                <a16:creationId xmlns:a16="http://schemas.microsoft.com/office/drawing/2014/main" id="{C4420B06-3455-3F20-5E28-90535F24DA2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19651753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466C47D1-19F6-52AF-3914-DD3C99058916}"/>
            </a:ext>
          </a:extLst>
        </p:cNvPr>
        <p:cNvGrpSpPr/>
        <p:nvPr/>
      </p:nvGrpSpPr>
      <p:grpSpPr>
        <a:xfrm>
          <a:off x="0" y="0"/>
          <a:ext cx="0" cy="0"/>
          <a:chOff x="0" y="0"/>
          <a:chExt cx="0" cy="0"/>
        </a:xfrm>
      </p:grpSpPr>
      <p:sp>
        <p:nvSpPr>
          <p:cNvPr id="272" name="Google Shape;272;p18:notes">
            <a:extLst>
              <a:ext uri="{FF2B5EF4-FFF2-40B4-BE49-F238E27FC236}">
                <a16:creationId xmlns:a16="http://schemas.microsoft.com/office/drawing/2014/main" id="{ACA1F779-4C2B-4CD1-FBDD-A40F0A3223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18:notes">
            <a:extLst>
              <a:ext uri="{FF2B5EF4-FFF2-40B4-BE49-F238E27FC236}">
                <a16:creationId xmlns:a16="http://schemas.microsoft.com/office/drawing/2014/main" id="{40004D30-6E86-E263-D5DA-7577B1C759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16221693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a:extLst>
            <a:ext uri="{FF2B5EF4-FFF2-40B4-BE49-F238E27FC236}">
              <a16:creationId xmlns:a16="http://schemas.microsoft.com/office/drawing/2014/main" id="{3929A6DC-B367-28E0-7428-54B20F03983C}"/>
            </a:ext>
          </a:extLst>
        </p:cNvPr>
        <p:cNvGrpSpPr/>
        <p:nvPr/>
      </p:nvGrpSpPr>
      <p:grpSpPr>
        <a:xfrm>
          <a:off x="0" y="0"/>
          <a:ext cx="0" cy="0"/>
          <a:chOff x="0" y="0"/>
          <a:chExt cx="0" cy="0"/>
        </a:xfrm>
      </p:grpSpPr>
      <p:sp>
        <p:nvSpPr>
          <p:cNvPr id="272" name="Google Shape;272;p18:notes">
            <a:extLst>
              <a:ext uri="{FF2B5EF4-FFF2-40B4-BE49-F238E27FC236}">
                <a16:creationId xmlns:a16="http://schemas.microsoft.com/office/drawing/2014/main" id="{85D26A00-5187-365A-A052-1494FDEB8D6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18:notes">
            <a:extLst>
              <a:ext uri="{FF2B5EF4-FFF2-40B4-BE49-F238E27FC236}">
                <a16:creationId xmlns:a16="http://schemas.microsoft.com/office/drawing/2014/main" id="{734AEEA7-AB52-2AAE-822D-5AA44837BD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835465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 name="Google Shape;305;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a:extLst>
            <a:ext uri="{FF2B5EF4-FFF2-40B4-BE49-F238E27FC236}">
              <a16:creationId xmlns:a16="http://schemas.microsoft.com/office/drawing/2014/main" id="{FD56D297-AAEA-3A7B-8DD8-63F90FEA6C0E}"/>
            </a:ext>
          </a:extLst>
        </p:cNvPr>
        <p:cNvGrpSpPr/>
        <p:nvPr/>
      </p:nvGrpSpPr>
      <p:grpSpPr>
        <a:xfrm>
          <a:off x="0" y="0"/>
          <a:ext cx="0" cy="0"/>
          <a:chOff x="0" y="0"/>
          <a:chExt cx="0" cy="0"/>
        </a:xfrm>
      </p:grpSpPr>
      <p:sp>
        <p:nvSpPr>
          <p:cNvPr id="110" name="Google Shape;110;p4:notes">
            <a:extLst>
              <a:ext uri="{FF2B5EF4-FFF2-40B4-BE49-F238E27FC236}">
                <a16:creationId xmlns:a16="http://schemas.microsoft.com/office/drawing/2014/main" id="{F2C60221-833B-03A6-9A85-155C1C1A8F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p4:notes">
            <a:extLst>
              <a:ext uri="{FF2B5EF4-FFF2-40B4-BE49-F238E27FC236}">
                <a16:creationId xmlns:a16="http://schemas.microsoft.com/office/drawing/2014/main" id="{91CD7D18-30BF-66B9-16FE-3E743CE87C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694967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a:extLst>
            <a:ext uri="{FF2B5EF4-FFF2-40B4-BE49-F238E27FC236}">
              <a16:creationId xmlns:a16="http://schemas.microsoft.com/office/drawing/2014/main" id="{11626E4B-E119-2382-6F8F-518641144E90}"/>
            </a:ext>
          </a:extLst>
        </p:cNvPr>
        <p:cNvGrpSpPr/>
        <p:nvPr/>
      </p:nvGrpSpPr>
      <p:grpSpPr>
        <a:xfrm>
          <a:off x="0" y="0"/>
          <a:ext cx="0" cy="0"/>
          <a:chOff x="0" y="0"/>
          <a:chExt cx="0" cy="0"/>
        </a:xfrm>
      </p:grpSpPr>
      <p:sp>
        <p:nvSpPr>
          <p:cNvPr id="198" name="Google Shape;198;p10:notes">
            <a:extLst>
              <a:ext uri="{FF2B5EF4-FFF2-40B4-BE49-F238E27FC236}">
                <a16:creationId xmlns:a16="http://schemas.microsoft.com/office/drawing/2014/main" id="{01A6FF9F-971F-6CD8-61F5-25638A5985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p10:notes">
            <a:extLst>
              <a:ext uri="{FF2B5EF4-FFF2-40B4-BE49-F238E27FC236}">
                <a16:creationId xmlns:a16="http://schemas.microsoft.com/office/drawing/2014/main" id="{C8EB5C80-6A4B-AE05-9BE0-03B5AF5C22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1682736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59B870D7-ED5B-C7CD-FB99-2991954CAA65}"/>
            </a:ext>
          </a:extLst>
        </p:cNvPr>
        <p:cNvGrpSpPr/>
        <p:nvPr/>
      </p:nvGrpSpPr>
      <p:grpSpPr>
        <a:xfrm>
          <a:off x="0" y="0"/>
          <a:ext cx="0" cy="0"/>
          <a:chOff x="0" y="0"/>
          <a:chExt cx="0" cy="0"/>
        </a:xfrm>
      </p:grpSpPr>
      <p:sp>
        <p:nvSpPr>
          <p:cNvPr id="129" name="Google Shape;129;p5:notes">
            <a:extLst>
              <a:ext uri="{FF2B5EF4-FFF2-40B4-BE49-F238E27FC236}">
                <a16:creationId xmlns:a16="http://schemas.microsoft.com/office/drawing/2014/main" id="{C8B270BB-F67C-52E3-249C-6FE0C237CA9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p5:notes">
            <a:extLst>
              <a:ext uri="{FF2B5EF4-FFF2-40B4-BE49-F238E27FC236}">
                <a16:creationId xmlns:a16="http://schemas.microsoft.com/office/drawing/2014/main" id="{151B863E-6240-36E9-EB23-2DAA667D25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40798578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a:extLst>
            <a:ext uri="{FF2B5EF4-FFF2-40B4-BE49-F238E27FC236}">
              <a16:creationId xmlns:a16="http://schemas.microsoft.com/office/drawing/2014/main" id="{279463AA-D7FA-5F7E-C4D0-06BDEDCBB932}"/>
            </a:ext>
          </a:extLst>
        </p:cNvPr>
        <p:cNvGrpSpPr/>
        <p:nvPr/>
      </p:nvGrpSpPr>
      <p:grpSpPr>
        <a:xfrm>
          <a:off x="0" y="0"/>
          <a:ext cx="0" cy="0"/>
          <a:chOff x="0" y="0"/>
          <a:chExt cx="0" cy="0"/>
        </a:xfrm>
      </p:grpSpPr>
      <p:sp>
        <p:nvSpPr>
          <p:cNvPr id="171" name="Google Shape;171;p7:notes">
            <a:extLst>
              <a:ext uri="{FF2B5EF4-FFF2-40B4-BE49-F238E27FC236}">
                <a16:creationId xmlns:a16="http://schemas.microsoft.com/office/drawing/2014/main" id="{A84E3171-2C5C-8738-5718-5608CE1B13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7:notes">
            <a:extLst>
              <a:ext uri="{FF2B5EF4-FFF2-40B4-BE49-F238E27FC236}">
                <a16:creationId xmlns:a16="http://schemas.microsoft.com/office/drawing/2014/main" id="{E16E406D-2512-5EF2-0167-6C895346954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434966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151880CA-7D91-EB2D-F062-3417EA50209A}"/>
            </a:ext>
          </a:extLst>
        </p:cNvPr>
        <p:cNvGrpSpPr/>
        <p:nvPr/>
      </p:nvGrpSpPr>
      <p:grpSpPr>
        <a:xfrm>
          <a:off x="0" y="0"/>
          <a:ext cx="0" cy="0"/>
          <a:chOff x="0" y="0"/>
          <a:chExt cx="0" cy="0"/>
        </a:xfrm>
      </p:grpSpPr>
      <p:sp>
        <p:nvSpPr>
          <p:cNvPr id="129" name="Google Shape;129;p5:notes">
            <a:extLst>
              <a:ext uri="{FF2B5EF4-FFF2-40B4-BE49-F238E27FC236}">
                <a16:creationId xmlns:a16="http://schemas.microsoft.com/office/drawing/2014/main" id="{F844D651-0E22-11B7-3E49-93D0C466D1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p5:notes">
            <a:extLst>
              <a:ext uri="{FF2B5EF4-FFF2-40B4-BE49-F238E27FC236}">
                <a16:creationId xmlns:a16="http://schemas.microsoft.com/office/drawing/2014/main" id="{B572D276-D162-44D3-1311-94BF994A7FF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737091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225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475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1099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4665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5161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9624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9725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3223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8518534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0284122"/>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62" r:id="rId3"/>
    <p:sldLayoutId id="2147483663"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668DB97-BE7C-D925-30FD-9C50B3816BC7}"/>
              </a:ext>
            </a:extLst>
          </p:cNvPr>
          <p:cNvPicPr>
            <a:picLocks noChangeAspect="1"/>
          </p:cNvPicPr>
          <p:nvPr userDrawn="1"/>
        </p:nvPicPr>
        <p:blipFill>
          <a:blip r:embed="rId4"/>
          <a:stretch>
            <a:fillRect/>
          </a:stretch>
        </p:blipFill>
        <p:spPr>
          <a:xfrm>
            <a:off x="-77440" y="428"/>
            <a:ext cx="12346881" cy="6945121"/>
          </a:xfrm>
          <a:prstGeom prst="rect">
            <a:avLst/>
          </a:prstGeom>
        </p:spPr>
      </p:pic>
    </p:spTree>
    <p:extLst>
      <p:ext uri="{BB962C8B-B14F-4D97-AF65-F5344CB8AC3E}">
        <p14:creationId xmlns:p14="http://schemas.microsoft.com/office/powerpoint/2010/main" val="2507379846"/>
      </p:ext>
    </p:extLst>
  </p:cSld>
  <p:clrMap bg1="lt1" tx1="dk1" bg2="lt2" tx2="dk2" accent1="accent1" accent2="accent2" accent3="accent3" accent4="accent4" accent5="accent5" accent6="accent6" hlink="hlink" folHlink="folHlink"/>
  <p:sldLayoutIdLst>
    <p:sldLayoutId id="2147483669" r:id="rId1"/>
    <p:sldLayoutId id="214748367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AC8B568-3D3C-3E86-5500-B520D98306F0}"/>
              </a:ext>
            </a:extLst>
          </p:cNvPr>
          <p:cNvGrpSpPr/>
          <p:nvPr userDrawn="1"/>
        </p:nvGrpSpPr>
        <p:grpSpPr>
          <a:xfrm>
            <a:off x="0" y="6651168"/>
            <a:ext cx="12670971" cy="435429"/>
            <a:chOff x="0" y="6651168"/>
            <a:chExt cx="12670971" cy="435429"/>
          </a:xfrm>
        </p:grpSpPr>
        <p:sp>
          <p:nvSpPr>
            <p:cNvPr id="9" name="Freeform 5">
              <a:extLst>
                <a:ext uri="{FF2B5EF4-FFF2-40B4-BE49-F238E27FC236}">
                  <a16:creationId xmlns:a16="http://schemas.microsoft.com/office/drawing/2014/main" id="{BD5555CE-25B3-CABF-D580-C0F88491BEFE}"/>
                </a:ext>
              </a:extLst>
            </p:cNvPr>
            <p:cNvSpPr/>
            <p:nvPr userDrawn="1"/>
          </p:nvSpPr>
          <p:spPr>
            <a:xfrm flipH="1" flipV="1">
              <a:off x="5519057" y="6651712"/>
              <a:ext cx="7151914" cy="434885"/>
            </a:xfrm>
            <a:custGeom>
              <a:avLst/>
              <a:gdLst/>
              <a:ahLst/>
              <a:cxnLst/>
              <a:rect l="l" t="t" r="r" b="b"/>
              <a:pathLst>
                <a:path w="7315200" h="1024128">
                  <a:moveTo>
                    <a:pt x="0" y="0"/>
                  </a:moveTo>
                  <a:lnTo>
                    <a:pt x="7315200" y="0"/>
                  </a:lnTo>
                  <a:lnTo>
                    <a:pt x="7315200" y="1024128"/>
                  </a:lnTo>
                  <a:lnTo>
                    <a:pt x="0" y="1024128"/>
                  </a:lnTo>
                  <a:lnTo>
                    <a:pt x="0" y="0"/>
                  </a:lnTo>
                  <a:close/>
                </a:path>
              </a:pathLst>
            </a:custGeom>
            <a:blipFill>
              <a:blip r:embed="rId5">
                <a:extLst>
                  <a:ext uri="{96DAC541-7B7A-43D3-8B79-37D633B846F1}">
                    <asvg:svgBlip xmlns:asvg="http://schemas.microsoft.com/office/drawing/2016/SVG/main" r:embed="rId6"/>
                  </a:ext>
                </a:extLst>
              </a:blip>
              <a:stretch>
                <a:fillRect l="-2284" t="-135494" r="1"/>
              </a:stretch>
            </a:blipFill>
          </p:spPr>
          <p:txBody>
            <a:bodyPr/>
            <a:lstStyle/>
            <a:p>
              <a:endParaRPr lang="en-US"/>
            </a:p>
          </p:txBody>
        </p:sp>
        <p:sp>
          <p:nvSpPr>
            <p:cNvPr id="10" name="Rectangle 9">
              <a:extLst>
                <a:ext uri="{FF2B5EF4-FFF2-40B4-BE49-F238E27FC236}">
                  <a16:creationId xmlns:a16="http://schemas.microsoft.com/office/drawing/2014/main" id="{B7572DB9-8AEB-605A-8F56-BC9A0CE87D27}"/>
                </a:ext>
              </a:extLst>
            </p:cNvPr>
            <p:cNvSpPr/>
            <p:nvPr userDrawn="1"/>
          </p:nvSpPr>
          <p:spPr>
            <a:xfrm>
              <a:off x="0" y="6651168"/>
              <a:ext cx="5627915" cy="402771"/>
            </a:xfrm>
            <a:prstGeom prst="rect">
              <a:avLst/>
            </a:prstGeom>
            <a:solidFill>
              <a:srgbClr val="5B000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4A17CC75-0266-7826-42A2-A3B90927FA5D}"/>
              </a:ext>
            </a:extLst>
          </p:cNvPr>
          <p:cNvGrpSpPr/>
          <p:nvPr userDrawn="1"/>
        </p:nvGrpSpPr>
        <p:grpSpPr>
          <a:xfrm>
            <a:off x="-622201" y="-10886"/>
            <a:ext cx="12901287" cy="404184"/>
            <a:chOff x="-622201" y="-10886"/>
            <a:chExt cx="12901287" cy="404184"/>
          </a:xfrm>
        </p:grpSpPr>
        <p:sp>
          <p:nvSpPr>
            <p:cNvPr id="12" name="Freeform 5">
              <a:extLst>
                <a:ext uri="{FF2B5EF4-FFF2-40B4-BE49-F238E27FC236}">
                  <a16:creationId xmlns:a16="http://schemas.microsoft.com/office/drawing/2014/main" id="{0F4394B1-42DA-2076-40EA-F5DB6481935B}"/>
                </a:ext>
              </a:extLst>
            </p:cNvPr>
            <p:cNvSpPr/>
            <p:nvPr userDrawn="1"/>
          </p:nvSpPr>
          <p:spPr>
            <a:xfrm>
              <a:off x="-622201" y="-1"/>
              <a:ext cx="7315200" cy="393299"/>
            </a:xfrm>
            <a:custGeom>
              <a:avLst/>
              <a:gdLst/>
              <a:ahLst/>
              <a:cxnLst/>
              <a:rect l="l" t="t" r="r" b="b"/>
              <a:pathLst>
                <a:path w="7315200" h="1024128">
                  <a:moveTo>
                    <a:pt x="0" y="0"/>
                  </a:moveTo>
                  <a:lnTo>
                    <a:pt x="7315200" y="0"/>
                  </a:lnTo>
                  <a:lnTo>
                    <a:pt x="7315200" y="1024128"/>
                  </a:lnTo>
                  <a:lnTo>
                    <a:pt x="0" y="1024128"/>
                  </a:lnTo>
                  <a:lnTo>
                    <a:pt x="0" y="0"/>
                  </a:lnTo>
                  <a:close/>
                </a:path>
              </a:pathLst>
            </a:custGeom>
            <a:blipFill>
              <a:blip r:embed="rId5">
                <a:extLst>
                  <a:ext uri="{96DAC541-7B7A-43D3-8B79-37D633B846F1}">
                    <asvg:svgBlip xmlns:asvg="http://schemas.microsoft.com/office/drawing/2016/SVG/main" r:embed="rId6"/>
                  </a:ext>
                </a:extLst>
              </a:blip>
              <a:stretch>
                <a:fillRect t="-160394"/>
              </a:stretch>
            </a:blipFill>
          </p:spPr>
          <p:txBody>
            <a:bodyPr/>
            <a:lstStyle/>
            <a:p>
              <a:endParaRPr lang="en-US"/>
            </a:p>
          </p:txBody>
        </p:sp>
        <p:sp>
          <p:nvSpPr>
            <p:cNvPr id="13" name="Rectangle 12">
              <a:extLst>
                <a:ext uri="{FF2B5EF4-FFF2-40B4-BE49-F238E27FC236}">
                  <a16:creationId xmlns:a16="http://schemas.microsoft.com/office/drawing/2014/main" id="{655157E1-0A45-B6AC-0EBB-7A01A63B633F}"/>
                </a:ext>
              </a:extLst>
            </p:cNvPr>
            <p:cNvSpPr/>
            <p:nvPr userDrawn="1"/>
          </p:nvSpPr>
          <p:spPr>
            <a:xfrm>
              <a:off x="6651171" y="-10886"/>
              <a:ext cx="5627915" cy="402771"/>
            </a:xfrm>
            <a:prstGeom prst="rect">
              <a:avLst/>
            </a:prstGeom>
            <a:solidFill>
              <a:srgbClr val="5B000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6984423"/>
      </p:ext>
    </p:extLst>
  </p:cSld>
  <p:clrMap bg1="lt1" tx1="dk1" bg2="lt2" tx2="dk2" accent1="accent1" accent2="accent2" accent3="accent3" accent4="accent4" accent5="accent5" accent6="accent6" hlink="hlink" folHlink="folHlink"/>
  <p:sldLayoutIdLst>
    <p:sldLayoutId id="2147483674" r:id="rId1"/>
    <p:sldLayoutId id="2147483681" r:id="rId2"/>
    <p:sldLayoutId id="2147483682"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12.jpg"/><Relationship Id="rId4" Type="http://schemas.openxmlformats.org/officeDocument/2006/relationships/image" Target="../media/image11.jpeg"/></Relationships>
</file>

<file path=ppt/slides/_rels/slide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13.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notesSlide" Target="../notesSlides/notesSlide5.xml"/><Relationship Id="rId16"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14.svg"/><Relationship Id="rId9" Type="http://schemas.openxmlformats.org/officeDocument/2006/relationships/image" Target="../media/image29.png"/><Relationship Id="rId14"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723A3F-BF7F-A63E-DFF9-0FA766AE63F7}"/>
            </a:ext>
          </a:extLst>
        </p:cNvPr>
        <p:cNvGrpSpPr/>
        <p:nvPr/>
      </p:nvGrpSpPr>
      <p:grpSpPr>
        <a:xfrm>
          <a:off x="0" y="0"/>
          <a:ext cx="0" cy="0"/>
          <a:chOff x="0" y="0"/>
          <a:chExt cx="0" cy="0"/>
        </a:xfrm>
      </p:grpSpPr>
      <p:sp>
        <p:nvSpPr>
          <p:cNvPr id="2" name="Freeform 3">
            <a:extLst>
              <a:ext uri="{FF2B5EF4-FFF2-40B4-BE49-F238E27FC236}">
                <a16:creationId xmlns:a16="http://schemas.microsoft.com/office/drawing/2014/main" id="{9C9EC1E8-50F0-594B-D72F-7FE53C0D5112}"/>
              </a:ext>
            </a:extLst>
          </p:cNvPr>
          <p:cNvSpPr/>
          <p:nvPr/>
        </p:nvSpPr>
        <p:spPr>
          <a:xfrm>
            <a:off x="0" y="0"/>
            <a:ext cx="12192000" cy="6858000"/>
          </a:xfrm>
          <a:custGeom>
            <a:avLst/>
            <a:gdLst/>
            <a:ahLst/>
            <a:cxnLst/>
            <a:rect l="l" t="t" r="r" b="b"/>
            <a:pathLst>
              <a:path w="14630400" h="8229600">
                <a:moveTo>
                  <a:pt x="0" y="0"/>
                </a:moveTo>
                <a:lnTo>
                  <a:pt x="14630400" y="0"/>
                </a:lnTo>
                <a:lnTo>
                  <a:pt x="14630400" y="8229600"/>
                </a:lnTo>
                <a:lnTo>
                  <a:pt x="0" y="8229600"/>
                </a:lnTo>
                <a:lnTo>
                  <a:pt x="0" y="0"/>
                </a:lnTo>
                <a:close/>
              </a:path>
            </a:pathLst>
          </a:custGeom>
          <a:blipFill>
            <a:blip r:embed="rId2"/>
            <a:stretch>
              <a:fillRect/>
            </a:stretch>
          </a:blipFill>
        </p:spPr>
        <p:txBody>
          <a:bodyPr/>
          <a:lstStyle/>
          <a:p>
            <a:endParaRPr lang="en-US"/>
          </a:p>
        </p:txBody>
      </p:sp>
      <p:sp>
        <p:nvSpPr>
          <p:cNvPr id="3" name="Freeform 6">
            <a:extLst>
              <a:ext uri="{FF2B5EF4-FFF2-40B4-BE49-F238E27FC236}">
                <a16:creationId xmlns:a16="http://schemas.microsoft.com/office/drawing/2014/main" id="{157C48A1-958B-BDC8-8917-A1E7E9F32B25}"/>
              </a:ext>
            </a:extLst>
          </p:cNvPr>
          <p:cNvSpPr/>
          <p:nvPr/>
        </p:nvSpPr>
        <p:spPr>
          <a:xfrm>
            <a:off x="2705101" y="38101"/>
            <a:ext cx="6781799" cy="6781799"/>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alphaModFix amt="3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itle 1">
            <a:extLst>
              <a:ext uri="{FF2B5EF4-FFF2-40B4-BE49-F238E27FC236}">
                <a16:creationId xmlns:a16="http://schemas.microsoft.com/office/drawing/2014/main" id="{C5729495-97AF-FD52-3AB0-5D2450DBA74B}"/>
              </a:ext>
            </a:extLst>
          </p:cNvPr>
          <p:cNvSpPr txBox="1">
            <a:spLocks/>
          </p:cNvSpPr>
          <p:nvPr/>
        </p:nvSpPr>
        <p:spPr>
          <a:xfrm>
            <a:off x="2362200" y="1905341"/>
            <a:ext cx="7467600" cy="2437719"/>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6600" b="1">
                <a:solidFill>
                  <a:schemeClr val="bg1"/>
                </a:solidFill>
                <a:latin typeface="Vodafone Rg" panose="020B0606080202020204" pitchFamily="34" charset="0"/>
                <a:cs typeface="Calibri" panose="020F0502020204030204" pitchFamily="34" charset="0"/>
              </a:rPr>
              <a:t>VOIS Innovation </a:t>
            </a:r>
          </a:p>
          <a:p>
            <a:pPr algn="ctr"/>
            <a:r>
              <a:rPr lang="en-US" sz="6600" b="1">
                <a:solidFill>
                  <a:schemeClr val="bg1"/>
                </a:solidFill>
                <a:latin typeface="Vodafone Rg" panose="020B0606080202020204" pitchFamily="34" charset="0"/>
                <a:cs typeface="Calibri" panose="020F0502020204030204" pitchFamily="34" charset="0"/>
              </a:rPr>
              <a:t>Marathon 2.0 </a:t>
            </a:r>
            <a:endParaRPr lang="en-IN">
              <a:solidFill>
                <a:schemeClr val="bg1"/>
              </a:solidFill>
              <a:latin typeface="Vodafone Rg" panose="020B0606080202020204" pitchFamily="34" charset="0"/>
              <a:cs typeface="Calibri" panose="020F0502020204030204" pitchFamily="34" charset="0"/>
            </a:endParaRPr>
          </a:p>
        </p:txBody>
      </p:sp>
      <p:sp>
        <p:nvSpPr>
          <p:cNvPr id="5" name="Freeform 2">
            <a:extLst>
              <a:ext uri="{FF2B5EF4-FFF2-40B4-BE49-F238E27FC236}">
                <a16:creationId xmlns:a16="http://schemas.microsoft.com/office/drawing/2014/main" id="{3901539B-3E4F-88C2-6ABE-7F68AE084607}"/>
              </a:ext>
            </a:extLst>
          </p:cNvPr>
          <p:cNvSpPr/>
          <p:nvPr/>
        </p:nvSpPr>
        <p:spPr>
          <a:xfrm>
            <a:off x="292748" y="197497"/>
            <a:ext cx="1753766" cy="574358"/>
          </a:xfrm>
          <a:custGeom>
            <a:avLst/>
            <a:gdLst/>
            <a:ahLst/>
            <a:cxnLst/>
            <a:rect l="l" t="t" r="r" b="b"/>
            <a:pathLst>
              <a:path w="2720172" h="890856">
                <a:moveTo>
                  <a:pt x="0" y="0"/>
                </a:moveTo>
                <a:lnTo>
                  <a:pt x="2720172" y="0"/>
                </a:lnTo>
                <a:lnTo>
                  <a:pt x="2720172" y="890856"/>
                </a:lnTo>
                <a:lnTo>
                  <a:pt x="0" y="8908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2">
            <a:extLst>
              <a:ext uri="{FF2B5EF4-FFF2-40B4-BE49-F238E27FC236}">
                <a16:creationId xmlns:a16="http://schemas.microsoft.com/office/drawing/2014/main" id="{29E9B9AF-6FE0-E406-C2CD-90613301085C}"/>
              </a:ext>
            </a:extLst>
          </p:cNvPr>
          <p:cNvSpPr/>
          <p:nvPr/>
        </p:nvSpPr>
        <p:spPr>
          <a:xfrm flipH="1">
            <a:off x="10122548" y="6032241"/>
            <a:ext cx="1753766" cy="574358"/>
          </a:xfrm>
          <a:custGeom>
            <a:avLst/>
            <a:gdLst/>
            <a:ahLst/>
            <a:cxnLst/>
            <a:rect l="l" t="t" r="r" b="b"/>
            <a:pathLst>
              <a:path w="2720172" h="890856">
                <a:moveTo>
                  <a:pt x="0" y="0"/>
                </a:moveTo>
                <a:lnTo>
                  <a:pt x="2720172" y="0"/>
                </a:lnTo>
                <a:lnTo>
                  <a:pt x="2720172" y="890856"/>
                </a:lnTo>
                <a:lnTo>
                  <a:pt x="0" y="8908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extLst>
      <p:ext uri="{BB962C8B-B14F-4D97-AF65-F5344CB8AC3E}">
        <p14:creationId xmlns:p14="http://schemas.microsoft.com/office/powerpoint/2010/main" val="8721144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a:extLst>
            <a:ext uri="{FF2B5EF4-FFF2-40B4-BE49-F238E27FC236}">
              <a16:creationId xmlns:a16="http://schemas.microsoft.com/office/drawing/2014/main" id="{CA6090C0-0478-84F9-6D20-717B6FEB73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C15CB7-81A8-467B-9A1F-9E1B41992678}"/>
              </a:ext>
            </a:extLst>
          </p:cNvPr>
          <p:cNvSpPr txBox="1">
            <a:spLocks/>
          </p:cNvSpPr>
          <p:nvPr/>
        </p:nvSpPr>
        <p:spPr>
          <a:xfrm>
            <a:off x="446315" y="582388"/>
            <a:ext cx="5660571" cy="769441"/>
          </a:xfrm>
          <a:prstGeom prst="rect">
            <a:avLst/>
          </a:prstGeom>
        </p:spPr>
        <p:txBody>
          <a:bodyPr wrap="square" lIns="0" tIns="0" rIns="0" bIns="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rgbClr val="A20000"/>
                </a:solidFill>
                <a:latin typeface="Vodafone Rg" panose="020B0606080202020204" pitchFamily="34" charset="0"/>
              </a:rPr>
              <a:t>Workflow diagram </a:t>
            </a:r>
          </a:p>
          <a:p>
            <a:r>
              <a:rPr lang="en-US" sz="2000" b="1" dirty="0" err="1">
                <a:solidFill>
                  <a:schemeClr val="tx1"/>
                </a:solidFill>
                <a:latin typeface="Vodafone Rg" panose="020B0606080202020204" pitchFamily="34" charset="0"/>
              </a:rPr>
              <a:t>Langflow</a:t>
            </a:r>
            <a:r>
              <a:rPr lang="en-US" sz="2000" b="1" dirty="0">
                <a:solidFill>
                  <a:schemeClr val="tx1"/>
                </a:solidFill>
                <a:latin typeface="Vodafone Rg" panose="020B0606080202020204" pitchFamily="34" charset="0"/>
              </a:rPr>
              <a:t> – Raahi AI </a:t>
            </a:r>
            <a:r>
              <a:rPr lang="en-US" sz="2000" dirty="0">
                <a:solidFill>
                  <a:schemeClr val="tx1"/>
                </a:solidFill>
                <a:latin typeface="Vodafone Rg" panose="020B0606080202020204" pitchFamily="34" charset="0"/>
              </a:rPr>
              <a:t>Trip Planner</a:t>
            </a:r>
          </a:p>
        </p:txBody>
      </p:sp>
      <p:pic>
        <p:nvPicPr>
          <p:cNvPr id="4" name="Picture 3">
            <a:extLst>
              <a:ext uri="{FF2B5EF4-FFF2-40B4-BE49-F238E27FC236}">
                <a16:creationId xmlns:a16="http://schemas.microsoft.com/office/drawing/2014/main" id="{13EECCCD-5F20-CCB7-C770-58AF0869AA4F}"/>
              </a:ext>
            </a:extLst>
          </p:cNvPr>
          <p:cNvPicPr>
            <a:picLocks noChangeAspect="1"/>
          </p:cNvPicPr>
          <p:nvPr/>
        </p:nvPicPr>
        <p:blipFill>
          <a:blip r:embed="rId3"/>
          <a:stretch>
            <a:fillRect/>
          </a:stretch>
        </p:blipFill>
        <p:spPr>
          <a:xfrm>
            <a:off x="236763" y="1510393"/>
            <a:ext cx="11552465" cy="4765219"/>
          </a:xfrm>
          <a:prstGeom prst="rect">
            <a:avLst/>
          </a:prstGeom>
        </p:spPr>
      </p:pic>
    </p:spTree>
    <p:extLst>
      <p:ext uri="{BB962C8B-B14F-4D97-AF65-F5344CB8AC3E}">
        <p14:creationId xmlns:p14="http://schemas.microsoft.com/office/powerpoint/2010/main" val="27725019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a:extLst>
            <a:ext uri="{FF2B5EF4-FFF2-40B4-BE49-F238E27FC236}">
              <a16:creationId xmlns:a16="http://schemas.microsoft.com/office/drawing/2014/main" id="{86DCB7A6-634A-2780-9E61-89390F5789B6}"/>
            </a:ext>
          </a:extLst>
        </p:cNvPr>
        <p:cNvGrpSpPr/>
        <p:nvPr/>
      </p:nvGrpSpPr>
      <p:grpSpPr>
        <a:xfrm>
          <a:off x="0" y="0"/>
          <a:ext cx="0" cy="0"/>
          <a:chOff x="0" y="0"/>
          <a:chExt cx="0" cy="0"/>
        </a:xfrm>
      </p:grpSpPr>
      <p:sp>
        <p:nvSpPr>
          <p:cNvPr id="148" name="Google Shape;148;p5">
            <a:extLst>
              <a:ext uri="{FF2B5EF4-FFF2-40B4-BE49-F238E27FC236}">
                <a16:creationId xmlns:a16="http://schemas.microsoft.com/office/drawing/2014/main" id="{8BD7FAED-4E8E-17E3-9A26-E47A017A12CD}"/>
              </a:ext>
            </a:extLst>
          </p:cNvPr>
          <p:cNvSpPr/>
          <p:nvPr/>
        </p:nvSpPr>
        <p:spPr>
          <a:xfrm>
            <a:off x="2264331" y="6784578"/>
            <a:ext cx="2140744" cy="224195"/>
          </a:xfrm>
          <a:prstGeom prst="rect">
            <a:avLst/>
          </a:prstGeom>
          <a:noFill/>
          <a:ln>
            <a:noFill/>
          </a:ln>
        </p:spPr>
        <p:txBody>
          <a:bodyPr spcFirstLastPara="1" wrap="square" lIns="0" tIns="0" rIns="0" bIns="0" anchor="t" anchorCtr="0">
            <a:noAutofit/>
          </a:bodyPr>
          <a:lstStyle/>
          <a:p>
            <a:pPr marL="0" marR="0" lvl="0" indent="0" algn="ctr" rtl="0">
              <a:lnSpc>
                <a:spcPct val="109375"/>
              </a:lnSpc>
              <a:spcBef>
                <a:spcPts val="0"/>
              </a:spcBef>
              <a:spcAft>
                <a:spcPts val="0"/>
              </a:spcAft>
              <a:buClr>
                <a:schemeClr val="dk1"/>
              </a:buClr>
              <a:buSzPts val="1600"/>
              <a:buFont typeface="Calibri"/>
              <a:buNone/>
            </a:pPr>
            <a:endParaRPr sz="1600" b="0" i="0" u="none" strike="noStrike" cap="none">
              <a:solidFill>
                <a:srgbClr val="000000"/>
              </a:solidFill>
              <a:latin typeface="Times New Roman"/>
              <a:ea typeface="Times New Roman"/>
              <a:cs typeface="Times New Roman"/>
              <a:sym typeface="Times New Roman"/>
            </a:endParaRPr>
          </a:p>
        </p:txBody>
      </p:sp>
      <p:sp>
        <p:nvSpPr>
          <p:cNvPr id="149" name="Google Shape;149;p5">
            <a:extLst>
              <a:ext uri="{FF2B5EF4-FFF2-40B4-BE49-F238E27FC236}">
                <a16:creationId xmlns:a16="http://schemas.microsoft.com/office/drawing/2014/main" id="{D52C8353-2CE1-BBD4-C142-0E2ABD1DE801}"/>
              </a:ext>
            </a:extLst>
          </p:cNvPr>
          <p:cNvSpPr/>
          <p:nvPr/>
        </p:nvSpPr>
        <p:spPr>
          <a:xfrm>
            <a:off x="1782604" y="7100213"/>
            <a:ext cx="3104198" cy="731877"/>
          </a:xfrm>
          <a:prstGeom prst="rect">
            <a:avLst/>
          </a:prstGeom>
          <a:noFill/>
          <a:ln>
            <a:noFill/>
          </a:ln>
        </p:spPr>
        <p:txBody>
          <a:bodyPr spcFirstLastPara="1" wrap="square" lIns="0" tIns="0" rIns="0" bIns="0" anchor="t" anchorCtr="0">
            <a:noAutofit/>
          </a:bodyPr>
          <a:lstStyle/>
          <a:p>
            <a:pPr marL="0" marR="0" lvl="0" indent="0" algn="ctr" rtl="0">
              <a:lnSpc>
                <a:spcPct val="118750"/>
              </a:lnSpc>
              <a:spcBef>
                <a:spcPts val="0"/>
              </a:spcBef>
              <a:spcAft>
                <a:spcPts val="0"/>
              </a:spcAft>
              <a:buClr>
                <a:schemeClr val="dk1"/>
              </a:buClr>
              <a:buSzPts val="1600"/>
              <a:buFont typeface="Calibri"/>
              <a:buNone/>
            </a:pPr>
            <a:endParaRPr sz="1600" b="0" i="0" u="none" strike="noStrike" cap="none">
              <a:solidFill>
                <a:srgbClr val="000000"/>
              </a:solidFill>
              <a:latin typeface="Times New Roman"/>
              <a:ea typeface="Times New Roman"/>
              <a:cs typeface="Times New Roman"/>
              <a:sym typeface="Times New Roman"/>
            </a:endParaRPr>
          </a:p>
        </p:txBody>
      </p:sp>
      <p:sp>
        <p:nvSpPr>
          <p:cNvPr id="150" name="Google Shape;150;p5">
            <a:extLst>
              <a:ext uri="{FF2B5EF4-FFF2-40B4-BE49-F238E27FC236}">
                <a16:creationId xmlns:a16="http://schemas.microsoft.com/office/drawing/2014/main" id="{2C204748-0169-CDFE-7295-AAF53ADE62CE}"/>
              </a:ext>
            </a:extLst>
          </p:cNvPr>
          <p:cNvSpPr/>
          <p:nvPr/>
        </p:nvSpPr>
        <p:spPr>
          <a:xfrm>
            <a:off x="5732383" y="6784578"/>
            <a:ext cx="1793915" cy="224195"/>
          </a:xfrm>
          <a:prstGeom prst="rect">
            <a:avLst/>
          </a:prstGeom>
          <a:noFill/>
          <a:ln>
            <a:noFill/>
          </a:ln>
        </p:spPr>
        <p:txBody>
          <a:bodyPr spcFirstLastPara="1" wrap="square" lIns="0" tIns="0" rIns="0" bIns="0" anchor="t" anchorCtr="0">
            <a:noAutofit/>
          </a:bodyPr>
          <a:lstStyle/>
          <a:p>
            <a:pPr marL="0" marR="0" lvl="0" indent="0" algn="ctr" rtl="0">
              <a:lnSpc>
                <a:spcPct val="109375"/>
              </a:lnSpc>
              <a:spcBef>
                <a:spcPts val="0"/>
              </a:spcBef>
              <a:spcAft>
                <a:spcPts val="0"/>
              </a:spcAft>
              <a:buClr>
                <a:schemeClr val="dk1"/>
              </a:buClr>
              <a:buSzPts val="1600"/>
              <a:buFont typeface="Calibri"/>
              <a:buNone/>
            </a:pPr>
            <a:endParaRPr sz="1600" b="0" i="0" u="none" strike="noStrike" cap="none">
              <a:solidFill>
                <a:srgbClr val="000000"/>
              </a:solidFill>
              <a:latin typeface="Times New Roman"/>
              <a:ea typeface="Times New Roman"/>
              <a:cs typeface="Times New Roman"/>
              <a:sym typeface="Times New Roman"/>
            </a:endParaRPr>
          </a:p>
        </p:txBody>
      </p:sp>
      <p:sp>
        <p:nvSpPr>
          <p:cNvPr id="151" name="Google Shape;151;p5">
            <a:extLst>
              <a:ext uri="{FF2B5EF4-FFF2-40B4-BE49-F238E27FC236}">
                <a16:creationId xmlns:a16="http://schemas.microsoft.com/office/drawing/2014/main" id="{5CD84464-3DBB-B5B5-C3CB-BDD8C5F71133}"/>
              </a:ext>
            </a:extLst>
          </p:cNvPr>
          <p:cNvSpPr/>
          <p:nvPr/>
        </p:nvSpPr>
        <p:spPr>
          <a:xfrm>
            <a:off x="5077301" y="7100213"/>
            <a:ext cx="3104198" cy="731877"/>
          </a:xfrm>
          <a:prstGeom prst="rect">
            <a:avLst/>
          </a:prstGeom>
          <a:noFill/>
          <a:ln>
            <a:noFill/>
          </a:ln>
        </p:spPr>
        <p:txBody>
          <a:bodyPr spcFirstLastPara="1" wrap="square" lIns="0" tIns="0" rIns="0" bIns="0" anchor="t" anchorCtr="0">
            <a:noAutofit/>
          </a:bodyPr>
          <a:lstStyle/>
          <a:p>
            <a:pPr marL="0" marR="0" lvl="0" indent="0" algn="ctr" rtl="0">
              <a:lnSpc>
                <a:spcPct val="118750"/>
              </a:lnSpc>
              <a:spcBef>
                <a:spcPts val="0"/>
              </a:spcBef>
              <a:spcAft>
                <a:spcPts val="0"/>
              </a:spcAft>
              <a:buClr>
                <a:schemeClr val="dk1"/>
              </a:buClr>
              <a:buSzPts val="1600"/>
              <a:buFont typeface="Calibri"/>
              <a:buNone/>
            </a:pPr>
            <a:endParaRPr sz="1600" b="0" i="0" u="none" strike="noStrike" cap="none">
              <a:solidFill>
                <a:srgbClr val="000000"/>
              </a:solidFill>
              <a:latin typeface="Times New Roman"/>
              <a:ea typeface="Times New Roman"/>
              <a:cs typeface="Times New Roman"/>
              <a:sym typeface="Times New Roman"/>
            </a:endParaRPr>
          </a:p>
        </p:txBody>
      </p:sp>
      <p:sp>
        <p:nvSpPr>
          <p:cNvPr id="152" name="Google Shape;152;p5">
            <a:extLst>
              <a:ext uri="{FF2B5EF4-FFF2-40B4-BE49-F238E27FC236}">
                <a16:creationId xmlns:a16="http://schemas.microsoft.com/office/drawing/2014/main" id="{CBA93AD7-CD0C-C09C-F0BC-09900B05EDBF}"/>
              </a:ext>
            </a:extLst>
          </p:cNvPr>
          <p:cNvSpPr/>
          <p:nvPr/>
        </p:nvSpPr>
        <p:spPr>
          <a:xfrm>
            <a:off x="9027081" y="6784578"/>
            <a:ext cx="1793915" cy="224195"/>
          </a:xfrm>
          <a:prstGeom prst="rect">
            <a:avLst/>
          </a:prstGeom>
          <a:noFill/>
          <a:ln>
            <a:noFill/>
          </a:ln>
        </p:spPr>
        <p:txBody>
          <a:bodyPr spcFirstLastPara="1" wrap="square" lIns="0" tIns="0" rIns="0" bIns="0" anchor="t" anchorCtr="0">
            <a:noAutofit/>
          </a:bodyPr>
          <a:lstStyle/>
          <a:p>
            <a:pPr marL="0" marR="0" lvl="0" indent="0" algn="ctr" rtl="0">
              <a:lnSpc>
                <a:spcPct val="109375"/>
              </a:lnSpc>
              <a:spcBef>
                <a:spcPts val="0"/>
              </a:spcBef>
              <a:spcAft>
                <a:spcPts val="0"/>
              </a:spcAft>
              <a:buClr>
                <a:schemeClr val="dk1"/>
              </a:buClr>
              <a:buSzPts val="1600"/>
              <a:buFont typeface="Calibri"/>
              <a:buNone/>
            </a:pPr>
            <a:endParaRPr sz="1600" b="0" i="0" u="none" strike="noStrike" cap="none">
              <a:solidFill>
                <a:srgbClr val="000000"/>
              </a:solidFill>
              <a:latin typeface="Times New Roman"/>
              <a:ea typeface="Times New Roman"/>
              <a:cs typeface="Times New Roman"/>
              <a:sym typeface="Times New Roman"/>
            </a:endParaRPr>
          </a:p>
        </p:txBody>
      </p:sp>
      <p:sp>
        <p:nvSpPr>
          <p:cNvPr id="153" name="Google Shape;153;p5">
            <a:extLst>
              <a:ext uri="{FF2B5EF4-FFF2-40B4-BE49-F238E27FC236}">
                <a16:creationId xmlns:a16="http://schemas.microsoft.com/office/drawing/2014/main" id="{F051060C-A710-029F-D495-EAA70BD5F618}"/>
              </a:ext>
            </a:extLst>
          </p:cNvPr>
          <p:cNvSpPr/>
          <p:nvPr/>
        </p:nvSpPr>
        <p:spPr>
          <a:xfrm>
            <a:off x="8371999" y="7100213"/>
            <a:ext cx="3104198" cy="731877"/>
          </a:xfrm>
          <a:prstGeom prst="rect">
            <a:avLst/>
          </a:prstGeom>
          <a:noFill/>
          <a:ln>
            <a:noFill/>
          </a:ln>
        </p:spPr>
        <p:txBody>
          <a:bodyPr spcFirstLastPara="1" wrap="square" lIns="0" tIns="0" rIns="0" bIns="0" anchor="t" anchorCtr="0">
            <a:noAutofit/>
          </a:bodyPr>
          <a:lstStyle/>
          <a:p>
            <a:pPr marL="0" marR="0" lvl="0" indent="0" algn="ctr" rtl="0">
              <a:lnSpc>
                <a:spcPct val="118750"/>
              </a:lnSpc>
              <a:spcBef>
                <a:spcPts val="0"/>
              </a:spcBef>
              <a:spcAft>
                <a:spcPts val="0"/>
              </a:spcAft>
              <a:buClr>
                <a:schemeClr val="dk1"/>
              </a:buClr>
              <a:buSzPts val="1600"/>
              <a:buFont typeface="Calibri"/>
              <a:buNone/>
            </a:pPr>
            <a:endParaRPr sz="1600" b="0" i="0" u="none" strike="noStrike" cap="none">
              <a:solidFill>
                <a:srgbClr val="000000"/>
              </a:solidFill>
              <a:latin typeface="Times New Roman"/>
              <a:ea typeface="Times New Roman"/>
              <a:cs typeface="Times New Roman"/>
              <a:sym typeface="Times New Roman"/>
            </a:endParaRPr>
          </a:p>
        </p:txBody>
      </p:sp>
      <p:sp>
        <p:nvSpPr>
          <p:cNvPr id="3" name="Title 1">
            <a:extLst>
              <a:ext uri="{FF2B5EF4-FFF2-40B4-BE49-F238E27FC236}">
                <a16:creationId xmlns:a16="http://schemas.microsoft.com/office/drawing/2014/main" id="{B6F353DA-7794-0E7B-DCB9-60A0055758D8}"/>
              </a:ext>
            </a:extLst>
          </p:cNvPr>
          <p:cNvSpPr txBox="1">
            <a:spLocks/>
          </p:cNvSpPr>
          <p:nvPr/>
        </p:nvSpPr>
        <p:spPr>
          <a:xfrm>
            <a:off x="446315" y="582388"/>
            <a:ext cx="8119383" cy="461665"/>
          </a:xfrm>
          <a:prstGeom prst="rect">
            <a:avLst/>
          </a:prstGeom>
        </p:spPr>
        <p:txBody>
          <a:bodyPr wrap="square" lIns="0" tIns="0" rIns="0" bIns="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a:solidFill>
                  <a:srgbClr val="A20000"/>
                </a:solidFill>
                <a:latin typeface="Vodafone Rg" panose="020B0606080202020204" pitchFamily="34" charset="0"/>
              </a:rPr>
              <a:t>Screen shots of your project -</a:t>
            </a:r>
          </a:p>
        </p:txBody>
      </p:sp>
      <p:sp>
        <p:nvSpPr>
          <p:cNvPr id="2" name="TextBox 1">
            <a:extLst>
              <a:ext uri="{FF2B5EF4-FFF2-40B4-BE49-F238E27FC236}">
                <a16:creationId xmlns:a16="http://schemas.microsoft.com/office/drawing/2014/main" id="{24460019-7B7A-A60D-E49A-96731E318A2F}"/>
              </a:ext>
            </a:extLst>
          </p:cNvPr>
          <p:cNvSpPr txBox="1"/>
          <p:nvPr/>
        </p:nvSpPr>
        <p:spPr>
          <a:xfrm>
            <a:off x="793630" y="1362974"/>
            <a:ext cx="5520906" cy="307777"/>
          </a:xfrm>
          <a:prstGeom prst="rect">
            <a:avLst/>
          </a:prstGeom>
          <a:noFill/>
        </p:spPr>
        <p:txBody>
          <a:bodyPr wrap="square" lIns="91440" tIns="45720" rIns="91440" bIns="45720" rtlCol="0" anchor="t">
            <a:spAutoFit/>
          </a:bodyPr>
          <a:lstStyle/>
          <a:p>
            <a:r>
              <a:rPr lang="en-US"/>
              <a:t>[Use separate slide for each screen shot- Screen shot no .1]</a:t>
            </a:r>
            <a:endParaRPr lang="en-IN"/>
          </a:p>
        </p:txBody>
      </p:sp>
      <p:pic>
        <p:nvPicPr>
          <p:cNvPr id="6" name="Picture 5">
            <a:extLst>
              <a:ext uri="{FF2B5EF4-FFF2-40B4-BE49-F238E27FC236}">
                <a16:creationId xmlns:a16="http://schemas.microsoft.com/office/drawing/2014/main" id="{AFCF2DA0-0595-6FCD-217C-C3AC5A2894D7}"/>
              </a:ext>
            </a:extLst>
          </p:cNvPr>
          <p:cNvPicPr>
            <a:picLocks noChangeAspect="1"/>
          </p:cNvPicPr>
          <p:nvPr/>
        </p:nvPicPr>
        <p:blipFill>
          <a:blip r:embed="rId3"/>
          <a:stretch>
            <a:fillRect/>
          </a:stretch>
        </p:blipFill>
        <p:spPr>
          <a:xfrm>
            <a:off x="357329" y="1362973"/>
            <a:ext cx="11217967" cy="5136999"/>
          </a:xfrm>
          <a:prstGeom prst="rect">
            <a:avLst/>
          </a:prstGeom>
        </p:spPr>
      </p:pic>
    </p:spTree>
    <p:extLst>
      <p:ext uri="{BB962C8B-B14F-4D97-AF65-F5344CB8AC3E}">
        <p14:creationId xmlns:p14="http://schemas.microsoft.com/office/powerpoint/2010/main" val="797713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a:extLst>
            <a:ext uri="{FF2B5EF4-FFF2-40B4-BE49-F238E27FC236}">
              <a16:creationId xmlns:a16="http://schemas.microsoft.com/office/drawing/2014/main" id="{514A035C-8A2E-6667-0023-E485F12E9CA5}"/>
            </a:ext>
          </a:extLst>
        </p:cNvPr>
        <p:cNvGrpSpPr/>
        <p:nvPr/>
      </p:nvGrpSpPr>
      <p:grpSpPr>
        <a:xfrm>
          <a:off x="0" y="0"/>
          <a:ext cx="0" cy="0"/>
          <a:chOff x="0" y="0"/>
          <a:chExt cx="0" cy="0"/>
        </a:xfrm>
      </p:grpSpPr>
      <p:sp>
        <p:nvSpPr>
          <p:cNvPr id="148" name="Google Shape;148;p5">
            <a:extLst>
              <a:ext uri="{FF2B5EF4-FFF2-40B4-BE49-F238E27FC236}">
                <a16:creationId xmlns:a16="http://schemas.microsoft.com/office/drawing/2014/main" id="{7AE50D9A-117E-5401-2211-C281C1A03C09}"/>
              </a:ext>
            </a:extLst>
          </p:cNvPr>
          <p:cNvSpPr/>
          <p:nvPr/>
        </p:nvSpPr>
        <p:spPr>
          <a:xfrm>
            <a:off x="2264331" y="6784578"/>
            <a:ext cx="2140744" cy="224195"/>
          </a:xfrm>
          <a:prstGeom prst="rect">
            <a:avLst/>
          </a:prstGeom>
          <a:noFill/>
          <a:ln>
            <a:noFill/>
          </a:ln>
        </p:spPr>
        <p:txBody>
          <a:bodyPr spcFirstLastPara="1" wrap="square" lIns="0" tIns="0" rIns="0" bIns="0" anchor="t" anchorCtr="0">
            <a:noAutofit/>
          </a:bodyPr>
          <a:lstStyle/>
          <a:p>
            <a:pPr marL="0" marR="0" lvl="0" indent="0" algn="ctr" rtl="0">
              <a:lnSpc>
                <a:spcPct val="109375"/>
              </a:lnSpc>
              <a:spcBef>
                <a:spcPts val="0"/>
              </a:spcBef>
              <a:spcAft>
                <a:spcPts val="0"/>
              </a:spcAft>
              <a:buClr>
                <a:schemeClr val="dk1"/>
              </a:buClr>
              <a:buSzPts val="1600"/>
              <a:buFont typeface="Calibri"/>
              <a:buNone/>
            </a:pPr>
            <a:endParaRPr sz="1600" b="0" i="0" u="none" strike="noStrike" cap="none">
              <a:solidFill>
                <a:srgbClr val="000000"/>
              </a:solidFill>
              <a:latin typeface="Times New Roman"/>
              <a:ea typeface="Times New Roman"/>
              <a:cs typeface="Times New Roman"/>
              <a:sym typeface="Times New Roman"/>
            </a:endParaRPr>
          </a:p>
        </p:txBody>
      </p:sp>
      <p:sp>
        <p:nvSpPr>
          <p:cNvPr id="149" name="Google Shape;149;p5">
            <a:extLst>
              <a:ext uri="{FF2B5EF4-FFF2-40B4-BE49-F238E27FC236}">
                <a16:creationId xmlns:a16="http://schemas.microsoft.com/office/drawing/2014/main" id="{F271C4C5-08F9-692A-E911-D3FD3940C932}"/>
              </a:ext>
            </a:extLst>
          </p:cNvPr>
          <p:cNvSpPr/>
          <p:nvPr/>
        </p:nvSpPr>
        <p:spPr>
          <a:xfrm>
            <a:off x="1782604" y="7100213"/>
            <a:ext cx="3104198" cy="731877"/>
          </a:xfrm>
          <a:prstGeom prst="rect">
            <a:avLst/>
          </a:prstGeom>
          <a:noFill/>
          <a:ln>
            <a:noFill/>
          </a:ln>
        </p:spPr>
        <p:txBody>
          <a:bodyPr spcFirstLastPara="1" wrap="square" lIns="0" tIns="0" rIns="0" bIns="0" anchor="t" anchorCtr="0">
            <a:noAutofit/>
          </a:bodyPr>
          <a:lstStyle/>
          <a:p>
            <a:pPr marL="0" marR="0" lvl="0" indent="0" algn="ctr" rtl="0">
              <a:lnSpc>
                <a:spcPct val="118750"/>
              </a:lnSpc>
              <a:spcBef>
                <a:spcPts val="0"/>
              </a:spcBef>
              <a:spcAft>
                <a:spcPts val="0"/>
              </a:spcAft>
              <a:buClr>
                <a:schemeClr val="dk1"/>
              </a:buClr>
              <a:buSzPts val="1600"/>
              <a:buFont typeface="Calibri"/>
              <a:buNone/>
            </a:pPr>
            <a:endParaRPr sz="1600" b="0" i="0" u="none" strike="noStrike" cap="none">
              <a:solidFill>
                <a:srgbClr val="000000"/>
              </a:solidFill>
              <a:latin typeface="Times New Roman"/>
              <a:ea typeface="Times New Roman"/>
              <a:cs typeface="Times New Roman"/>
              <a:sym typeface="Times New Roman"/>
            </a:endParaRPr>
          </a:p>
        </p:txBody>
      </p:sp>
      <p:sp>
        <p:nvSpPr>
          <p:cNvPr id="150" name="Google Shape;150;p5">
            <a:extLst>
              <a:ext uri="{FF2B5EF4-FFF2-40B4-BE49-F238E27FC236}">
                <a16:creationId xmlns:a16="http://schemas.microsoft.com/office/drawing/2014/main" id="{B0658BC8-34E0-2732-E805-16B4774FE603}"/>
              </a:ext>
            </a:extLst>
          </p:cNvPr>
          <p:cNvSpPr/>
          <p:nvPr/>
        </p:nvSpPr>
        <p:spPr>
          <a:xfrm>
            <a:off x="5732383" y="6784578"/>
            <a:ext cx="1793915" cy="224195"/>
          </a:xfrm>
          <a:prstGeom prst="rect">
            <a:avLst/>
          </a:prstGeom>
          <a:noFill/>
          <a:ln>
            <a:noFill/>
          </a:ln>
        </p:spPr>
        <p:txBody>
          <a:bodyPr spcFirstLastPara="1" wrap="square" lIns="0" tIns="0" rIns="0" bIns="0" anchor="t" anchorCtr="0">
            <a:noAutofit/>
          </a:bodyPr>
          <a:lstStyle/>
          <a:p>
            <a:pPr marL="0" marR="0" lvl="0" indent="0" algn="ctr" rtl="0">
              <a:lnSpc>
                <a:spcPct val="109375"/>
              </a:lnSpc>
              <a:spcBef>
                <a:spcPts val="0"/>
              </a:spcBef>
              <a:spcAft>
                <a:spcPts val="0"/>
              </a:spcAft>
              <a:buClr>
                <a:schemeClr val="dk1"/>
              </a:buClr>
              <a:buSzPts val="1600"/>
              <a:buFont typeface="Calibri"/>
              <a:buNone/>
            </a:pPr>
            <a:endParaRPr sz="1600" b="0" i="0" u="none" strike="noStrike" cap="none">
              <a:solidFill>
                <a:srgbClr val="000000"/>
              </a:solidFill>
              <a:latin typeface="Times New Roman"/>
              <a:ea typeface="Times New Roman"/>
              <a:cs typeface="Times New Roman"/>
              <a:sym typeface="Times New Roman"/>
            </a:endParaRPr>
          </a:p>
        </p:txBody>
      </p:sp>
      <p:sp>
        <p:nvSpPr>
          <p:cNvPr id="151" name="Google Shape;151;p5">
            <a:extLst>
              <a:ext uri="{FF2B5EF4-FFF2-40B4-BE49-F238E27FC236}">
                <a16:creationId xmlns:a16="http://schemas.microsoft.com/office/drawing/2014/main" id="{B573918D-8CBE-5ABF-318B-77176BDF7638}"/>
              </a:ext>
            </a:extLst>
          </p:cNvPr>
          <p:cNvSpPr/>
          <p:nvPr/>
        </p:nvSpPr>
        <p:spPr>
          <a:xfrm>
            <a:off x="5077301" y="7100213"/>
            <a:ext cx="3104198" cy="731877"/>
          </a:xfrm>
          <a:prstGeom prst="rect">
            <a:avLst/>
          </a:prstGeom>
          <a:noFill/>
          <a:ln>
            <a:noFill/>
          </a:ln>
        </p:spPr>
        <p:txBody>
          <a:bodyPr spcFirstLastPara="1" wrap="square" lIns="0" tIns="0" rIns="0" bIns="0" anchor="t" anchorCtr="0">
            <a:noAutofit/>
          </a:bodyPr>
          <a:lstStyle/>
          <a:p>
            <a:pPr marL="0" marR="0" lvl="0" indent="0" algn="ctr" rtl="0">
              <a:lnSpc>
                <a:spcPct val="118750"/>
              </a:lnSpc>
              <a:spcBef>
                <a:spcPts val="0"/>
              </a:spcBef>
              <a:spcAft>
                <a:spcPts val="0"/>
              </a:spcAft>
              <a:buClr>
                <a:schemeClr val="dk1"/>
              </a:buClr>
              <a:buSzPts val="1600"/>
              <a:buFont typeface="Calibri"/>
              <a:buNone/>
            </a:pPr>
            <a:endParaRPr sz="1600" b="0" i="0" u="none" strike="noStrike" cap="none">
              <a:solidFill>
                <a:srgbClr val="000000"/>
              </a:solidFill>
              <a:latin typeface="Times New Roman"/>
              <a:ea typeface="Times New Roman"/>
              <a:cs typeface="Times New Roman"/>
              <a:sym typeface="Times New Roman"/>
            </a:endParaRPr>
          </a:p>
        </p:txBody>
      </p:sp>
      <p:sp>
        <p:nvSpPr>
          <p:cNvPr id="152" name="Google Shape;152;p5">
            <a:extLst>
              <a:ext uri="{FF2B5EF4-FFF2-40B4-BE49-F238E27FC236}">
                <a16:creationId xmlns:a16="http://schemas.microsoft.com/office/drawing/2014/main" id="{C3160999-0030-ECB5-E0F0-6260978D46BC}"/>
              </a:ext>
            </a:extLst>
          </p:cNvPr>
          <p:cNvSpPr/>
          <p:nvPr/>
        </p:nvSpPr>
        <p:spPr>
          <a:xfrm>
            <a:off x="9027081" y="6784578"/>
            <a:ext cx="1793915" cy="224195"/>
          </a:xfrm>
          <a:prstGeom prst="rect">
            <a:avLst/>
          </a:prstGeom>
          <a:noFill/>
          <a:ln>
            <a:noFill/>
          </a:ln>
        </p:spPr>
        <p:txBody>
          <a:bodyPr spcFirstLastPara="1" wrap="square" lIns="0" tIns="0" rIns="0" bIns="0" anchor="t" anchorCtr="0">
            <a:noAutofit/>
          </a:bodyPr>
          <a:lstStyle/>
          <a:p>
            <a:pPr marL="0" marR="0" lvl="0" indent="0" algn="ctr" rtl="0">
              <a:lnSpc>
                <a:spcPct val="109375"/>
              </a:lnSpc>
              <a:spcBef>
                <a:spcPts val="0"/>
              </a:spcBef>
              <a:spcAft>
                <a:spcPts val="0"/>
              </a:spcAft>
              <a:buClr>
                <a:schemeClr val="dk1"/>
              </a:buClr>
              <a:buSzPts val="1600"/>
              <a:buFont typeface="Calibri"/>
              <a:buNone/>
            </a:pPr>
            <a:endParaRPr sz="1600" b="0" i="0" u="none" strike="noStrike" cap="none">
              <a:solidFill>
                <a:srgbClr val="000000"/>
              </a:solidFill>
              <a:latin typeface="Times New Roman"/>
              <a:ea typeface="Times New Roman"/>
              <a:cs typeface="Times New Roman"/>
              <a:sym typeface="Times New Roman"/>
            </a:endParaRPr>
          </a:p>
        </p:txBody>
      </p:sp>
      <p:sp>
        <p:nvSpPr>
          <p:cNvPr id="153" name="Google Shape;153;p5">
            <a:extLst>
              <a:ext uri="{FF2B5EF4-FFF2-40B4-BE49-F238E27FC236}">
                <a16:creationId xmlns:a16="http://schemas.microsoft.com/office/drawing/2014/main" id="{34D05526-EB11-42D6-E456-B730C9E8D6DF}"/>
              </a:ext>
            </a:extLst>
          </p:cNvPr>
          <p:cNvSpPr/>
          <p:nvPr/>
        </p:nvSpPr>
        <p:spPr>
          <a:xfrm>
            <a:off x="8371999" y="7100213"/>
            <a:ext cx="3104198" cy="731877"/>
          </a:xfrm>
          <a:prstGeom prst="rect">
            <a:avLst/>
          </a:prstGeom>
          <a:noFill/>
          <a:ln>
            <a:noFill/>
          </a:ln>
        </p:spPr>
        <p:txBody>
          <a:bodyPr spcFirstLastPara="1" wrap="square" lIns="0" tIns="0" rIns="0" bIns="0" anchor="t" anchorCtr="0">
            <a:noAutofit/>
          </a:bodyPr>
          <a:lstStyle/>
          <a:p>
            <a:pPr marL="0" marR="0" lvl="0" indent="0" algn="ctr" rtl="0">
              <a:lnSpc>
                <a:spcPct val="118750"/>
              </a:lnSpc>
              <a:spcBef>
                <a:spcPts val="0"/>
              </a:spcBef>
              <a:spcAft>
                <a:spcPts val="0"/>
              </a:spcAft>
              <a:buClr>
                <a:schemeClr val="dk1"/>
              </a:buClr>
              <a:buSzPts val="1600"/>
              <a:buFont typeface="Calibri"/>
              <a:buNone/>
            </a:pPr>
            <a:endParaRPr sz="1600" b="0" i="0" u="none" strike="noStrike" cap="none">
              <a:solidFill>
                <a:srgbClr val="000000"/>
              </a:solidFill>
              <a:latin typeface="Times New Roman"/>
              <a:ea typeface="Times New Roman"/>
              <a:cs typeface="Times New Roman"/>
              <a:sym typeface="Times New Roman"/>
            </a:endParaRPr>
          </a:p>
        </p:txBody>
      </p:sp>
      <p:sp>
        <p:nvSpPr>
          <p:cNvPr id="3" name="Title 1">
            <a:extLst>
              <a:ext uri="{FF2B5EF4-FFF2-40B4-BE49-F238E27FC236}">
                <a16:creationId xmlns:a16="http://schemas.microsoft.com/office/drawing/2014/main" id="{138221CD-A199-5E37-06E7-FFC6CDAAD56C}"/>
              </a:ext>
            </a:extLst>
          </p:cNvPr>
          <p:cNvSpPr txBox="1">
            <a:spLocks/>
          </p:cNvSpPr>
          <p:nvPr/>
        </p:nvSpPr>
        <p:spPr>
          <a:xfrm>
            <a:off x="446315" y="582388"/>
            <a:ext cx="8119383" cy="461665"/>
          </a:xfrm>
          <a:prstGeom prst="rect">
            <a:avLst/>
          </a:prstGeom>
        </p:spPr>
        <p:txBody>
          <a:bodyPr wrap="square" lIns="0" tIns="0" rIns="0" bIns="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a:solidFill>
                  <a:srgbClr val="A20000"/>
                </a:solidFill>
                <a:latin typeface="Vodafone Rg" panose="020B0606080202020204" pitchFamily="34" charset="0"/>
              </a:rPr>
              <a:t>Screen shots of your project -</a:t>
            </a:r>
          </a:p>
        </p:txBody>
      </p:sp>
      <p:sp>
        <p:nvSpPr>
          <p:cNvPr id="2" name="TextBox 1">
            <a:extLst>
              <a:ext uri="{FF2B5EF4-FFF2-40B4-BE49-F238E27FC236}">
                <a16:creationId xmlns:a16="http://schemas.microsoft.com/office/drawing/2014/main" id="{9C5199BB-AF14-C381-4CF4-C3D5D93F1694}"/>
              </a:ext>
            </a:extLst>
          </p:cNvPr>
          <p:cNvSpPr txBox="1"/>
          <p:nvPr/>
        </p:nvSpPr>
        <p:spPr>
          <a:xfrm>
            <a:off x="793630" y="1362974"/>
            <a:ext cx="5520906" cy="307777"/>
          </a:xfrm>
          <a:prstGeom prst="rect">
            <a:avLst/>
          </a:prstGeom>
          <a:noFill/>
        </p:spPr>
        <p:txBody>
          <a:bodyPr wrap="square" lIns="91440" tIns="45720" rIns="91440" bIns="45720" rtlCol="0" anchor="t">
            <a:spAutoFit/>
          </a:bodyPr>
          <a:lstStyle/>
          <a:p>
            <a:r>
              <a:rPr lang="en-US"/>
              <a:t>[Use separate slide for each screen shot – screen shot no.2]</a:t>
            </a:r>
            <a:endParaRPr lang="en-IN"/>
          </a:p>
        </p:txBody>
      </p:sp>
      <p:pic>
        <p:nvPicPr>
          <p:cNvPr id="5" name="Picture 4">
            <a:extLst>
              <a:ext uri="{FF2B5EF4-FFF2-40B4-BE49-F238E27FC236}">
                <a16:creationId xmlns:a16="http://schemas.microsoft.com/office/drawing/2014/main" id="{B019D1EF-C8D0-CD5C-2F2F-C415AB11DD95}"/>
              </a:ext>
            </a:extLst>
          </p:cNvPr>
          <p:cNvPicPr>
            <a:picLocks noChangeAspect="1"/>
          </p:cNvPicPr>
          <p:nvPr/>
        </p:nvPicPr>
        <p:blipFill>
          <a:blip r:embed="rId3"/>
          <a:stretch>
            <a:fillRect/>
          </a:stretch>
        </p:blipFill>
        <p:spPr>
          <a:xfrm>
            <a:off x="446315" y="1135493"/>
            <a:ext cx="11596007" cy="5285748"/>
          </a:xfrm>
          <a:prstGeom prst="rect">
            <a:avLst/>
          </a:prstGeom>
        </p:spPr>
      </p:pic>
    </p:spTree>
    <p:extLst>
      <p:ext uri="{BB962C8B-B14F-4D97-AF65-F5344CB8AC3E}">
        <p14:creationId xmlns:p14="http://schemas.microsoft.com/office/powerpoint/2010/main" val="3771153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6" name="Google Shape;196;p9"/>
          <p:cNvPicPr preferRelativeResize="0"/>
          <p:nvPr/>
        </p:nvPicPr>
        <p:blipFill rotWithShape="1">
          <a:blip r:embed="rId3">
            <a:alphaModFix/>
          </a:blip>
          <a:srcRect/>
          <a:stretch/>
        </p:blipFill>
        <p:spPr>
          <a:xfrm flipH="1">
            <a:off x="10050138" y="686092"/>
            <a:ext cx="1695547" cy="1877493"/>
          </a:xfrm>
          <a:prstGeom prst="rect">
            <a:avLst/>
          </a:prstGeom>
          <a:noFill/>
          <a:ln>
            <a:noFill/>
          </a:ln>
        </p:spPr>
      </p:pic>
      <p:sp>
        <p:nvSpPr>
          <p:cNvPr id="4" name="Title 1">
            <a:extLst>
              <a:ext uri="{FF2B5EF4-FFF2-40B4-BE49-F238E27FC236}">
                <a16:creationId xmlns:a16="http://schemas.microsoft.com/office/drawing/2014/main" id="{DBAC5F37-FC39-28B6-1CB0-135F2372259F}"/>
              </a:ext>
            </a:extLst>
          </p:cNvPr>
          <p:cNvSpPr txBox="1">
            <a:spLocks/>
          </p:cNvSpPr>
          <p:nvPr/>
        </p:nvSpPr>
        <p:spPr>
          <a:xfrm>
            <a:off x="446315" y="582388"/>
            <a:ext cx="8011885" cy="461665"/>
          </a:xfrm>
          <a:prstGeom prst="rect">
            <a:avLst/>
          </a:prstGeom>
        </p:spPr>
        <p:txBody>
          <a:bodyPr wrap="square" lIns="0" tIns="0" rIns="0" bIns="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rgbClr val="A20000"/>
                </a:solidFill>
                <a:latin typeface="Vodafone Rg" panose="020B0606080202020204" pitchFamily="34" charset="0"/>
              </a:rPr>
              <a:t>Role of Agentic AI  and Gen AI in the solution </a:t>
            </a:r>
          </a:p>
        </p:txBody>
      </p:sp>
      <p:sp>
        <p:nvSpPr>
          <p:cNvPr id="5" name="TextBox 4">
            <a:extLst>
              <a:ext uri="{FF2B5EF4-FFF2-40B4-BE49-F238E27FC236}">
                <a16:creationId xmlns:a16="http://schemas.microsoft.com/office/drawing/2014/main" id="{DA53103C-9894-6F78-414E-FCF51F545C0D}"/>
              </a:ext>
            </a:extLst>
          </p:cNvPr>
          <p:cNvSpPr txBox="1"/>
          <p:nvPr/>
        </p:nvSpPr>
        <p:spPr>
          <a:xfrm>
            <a:off x="338817" y="1202485"/>
            <a:ext cx="8119383" cy="5262979"/>
          </a:xfrm>
          <a:prstGeom prst="rect">
            <a:avLst/>
          </a:prstGeom>
          <a:noFill/>
        </p:spPr>
        <p:txBody>
          <a:bodyPr wrap="square" rtlCol="0">
            <a:spAutoFit/>
          </a:bodyPr>
          <a:lstStyle/>
          <a:p>
            <a:r>
              <a:rPr lang="en-US" sz="1600" b="1" dirty="0"/>
              <a:t>1. Generative AI: The Contextual Synthesizer</a:t>
            </a:r>
          </a:p>
          <a:p>
            <a:pPr marL="285750" indent="-285750">
              <a:buFont typeface="Wingdings" panose="05000000000000000000" pitchFamily="2" charset="2"/>
              <a:buChar char="Ø"/>
            </a:pPr>
            <a:r>
              <a:rPr lang="en-US" sz="1600" b="1" dirty="0"/>
              <a:t>Multimodal Natural Language Processing:</a:t>
            </a:r>
            <a:r>
              <a:rPr lang="en-US" sz="1600" dirty="0"/>
              <a:t> Translates complex user intent (e.g., "I'm traveling with elderly parents and need a low-stress route") into precise algorithmic constraints.</a:t>
            </a:r>
          </a:p>
          <a:p>
            <a:pPr marL="285750" indent="-285750">
              <a:buFont typeface="Wingdings" panose="05000000000000000000" pitchFamily="2" charset="2"/>
              <a:buChar char="Ø"/>
            </a:pPr>
            <a:r>
              <a:rPr lang="en-US" sz="1600" b="1" dirty="0"/>
              <a:t>Unified Intelligence from Fragmented Data:</a:t>
            </a:r>
            <a:r>
              <a:rPr lang="en-US" sz="1600" dirty="0"/>
              <a:t> Ingests and synthesizes unstructured data—such as local advisories, social media alerts, and community reports—to provide a coherent "Single-Pane-of-Glass" transit briefing.</a:t>
            </a:r>
          </a:p>
          <a:p>
            <a:pPr marL="285750" indent="-285750">
              <a:buFont typeface="Wingdings" panose="05000000000000000000" pitchFamily="2" charset="2"/>
              <a:buChar char="Ø"/>
            </a:pPr>
            <a:r>
              <a:rPr lang="en-US" sz="1600" b="1" dirty="0"/>
              <a:t>Hyper-Personalized Narratives:</a:t>
            </a:r>
            <a:r>
              <a:rPr lang="en-US" sz="1600" dirty="0"/>
              <a:t> Replaces generic lists with tailored advice, explaining the </a:t>
            </a:r>
            <a:r>
              <a:rPr lang="en-US" sz="1600" i="1" dirty="0"/>
              <a:t>why</a:t>
            </a:r>
            <a:r>
              <a:rPr lang="en-US" sz="1600" dirty="0"/>
              <a:t> behind a recommendation based on user DNA and environmental context.</a:t>
            </a:r>
          </a:p>
          <a:p>
            <a:endParaRPr lang="en-US" sz="1600" dirty="0"/>
          </a:p>
          <a:p>
            <a:r>
              <a:rPr lang="en-US" sz="1600" b="1" dirty="0"/>
              <a:t>2. Agentic AI: The Autonomous Orchestrator</a:t>
            </a:r>
          </a:p>
          <a:p>
            <a:pPr marL="285750" indent="-285750">
              <a:buFont typeface="Wingdings" panose="05000000000000000000" pitchFamily="2" charset="2"/>
              <a:buChar char="Ø"/>
            </a:pPr>
            <a:r>
              <a:rPr lang="en-US" sz="1600" b="1" dirty="0"/>
              <a:t>Goal-Oriented Autonomy:</a:t>
            </a:r>
            <a:r>
              <a:rPr lang="en-US" sz="1600" dirty="0"/>
              <a:t> Unlike passive systems, Agentic AI acts as a "Digital Pilot" with a primary mission: ensuring the user reaches their destination securely and efficiently.</a:t>
            </a:r>
          </a:p>
          <a:p>
            <a:pPr marL="285750" indent="-285750">
              <a:buFont typeface="Wingdings" panose="05000000000000000000" pitchFamily="2" charset="2"/>
              <a:buChar char="Ø"/>
            </a:pPr>
            <a:r>
              <a:rPr lang="en-US" sz="1600" b="1" dirty="0"/>
              <a:t>Proactive Journey Correction:</a:t>
            </a:r>
            <a:r>
              <a:rPr lang="en-US" sz="1600" dirty="0"/>
              <a:t> Real-time monitoring of transit variables allows the Agent to autonomously re-route and sync micro-mobility (e.g., pre-reserving an e-bike) before the user encounters a delay.</a:t>
            </a:r>
          </a:p>
          <a:p>
            <a:pPr marL="285750" indent="-285750">
              <a:buFont typeface="Wingdings" panose="05000000000000000000" pitchFamily="2" charset="2"/>
              <a:buChar char="Ø"/>
            </a:pPr>
            <a:r>
              <a:rPr lang="en-US" sz="1600" b="1" dirty="0"/>
              <a:t>Active Safety Intervention:</a:t>
            </a:r>
            <a:r>
              <a:rPr lang="en-US" sz="1600" dirty="0"/>
              <a:t> Operates as a background watchdog, identifying deviations in telemetry and autonomously executing safety protocols or family alerts based on real-time risk assessments.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416CE90F-71E3-21D0-BA78-91A9113233C5}"/>
            </a:ext>
          </a:extLst>
        </p:cNvPr>
        <p:cNvGrpSpPr/>
        <p:nvPr/>
      </p:nvGrpSpPr>
      <p:grpSpPr>
        <a:xfrm>
          <a:off x="0" y="0"/>
          <a:ext cx="0" cy="0"/>
          <a:chOff x="0" y="0"/>
          <a:chExt cx="0" cy="0"/>
        </a:xfrm>
      </p:grpSpPr>
      <p:grpSp>
        <p:nvGrpSpPr>
          <p:cNvPr id="272" name="Group 271">
            <a:extLst>
              <a:ext uri="{FF2B5EF4-FFF2-40B4-BE49-F238E27FC236}">
                <a16:creationId xmlns:a16="http://schemas.microsoft.com/office/drawing/2014/main" id="{5A0F0C55-C4ED-73D3-F786-5FA02ACE6D68}"/>
              </a:ext>
            </a:extLst>
          </p:cNvPr>
          <p:cNvGrpSpPr/>
          <p:nvPr/>
        </p:nvGrpSpPr>
        <p:grpSpPr>
          <a:xfrm>
            <a:off x="276604" y="593957"/>
            <a:ext cx="10611271" cy="5797437"/>
            <a:chOff x="281058" y="463328"/>
            <a:chExt cx="10611271" cy="5797437"/>
          </a:xfrm>
        </p:grpSpPr>
        <p:sp>
          <p:nvSpPr>
            <p:cNvPr id="16" name="TextBox 17">
              <a:extLst>
                <a:ext uri="{FF2B5EF4-FFF2-40B4-BE49-F238E27FC236}">
                  <a16:creationId xmlns:a16="http://schemas.microsoft.com/office/drawing/2014/main" id="{30C12B85-4224-F44F-3211-CE60E766CF75}"/>
                </a:ext>
              </a:extLst>
            </p:cNvPr>
            <p:cNvSpPr txBox="1"/>
            <p:nvPr/>
          </p:nvSpPr>
          <p:spPr>
            <a:xfrm rot="10800000">
              <a:off x="1645916" y="3344430"/>
              <a:ext cx="322224" cy="187184"/>
            </a:xfrm>
            <a:prstGeom prst="rect">
              <a:avLst/>
            </a:prstGeom>
          </p:spPr>
          <p:txBody>
            <a:bodyPr lIns="50800" tIns="50800" rIns="50800" bIns="50800" rtlCol="0" anchor="ctr"/>
            <a:lstStyle/>
            <a:p>
              <a:pPr algn="ctr">
                <a:lnSpc>
                  <a:spcPts val="2756"/>
                </a:lnSpc>
              </a:pPr>
              <a:endParaRPr/>
            </a:p>
          </p:txBody>
        </p:sp>
        <p:grpSp>
          <p:nvGrpSpPr>
            <p:cNvPr id="264" name="Group 263">
              <a:extLst>
                <a:ext uri="{FF2B5EF4-FFF2-40B4-BE49-F238E27FC236}">
                  <a16:creationId xmlns:a16="http://schemas.microsoft.com/office/drawing/2014/main" id="{F3F7E365-9D38-5677-7432-BDFD7217AEB3}"/>
                </a:ext>
              </a:extLst>
            </p:cNvPr>
            <p:cNvGrpSpPr/>
            <p:nvPr/>
          </p:nvGrpSpPr>
          <p:grpSpPr>
            <a:xfrm>
              <a:off x="573756" y="1250947"/>
              <a:ext cx="9683508" cy="3115417"/>
              <a:chOff x="573756" y="1250947"/>
              <a:chExt cx="9683508" cy="3115417"/>
            </a:xfrm>
          </p:grpSpPr>
          <p:sp>
            <p:nvSpPr>
              <p:cNvPr id="43" name="Rectangle: Rounded Corners 42">
                <a:extLst>
                  <a:ext uri="{FF2B5EF4-FFF2-40B4-BE49-F238E27FC236}">
                    <a16:creationId xmlns:a16="http://schemas.microsoft.com/office/drawing/2014/main" id="{6218766B-427A-8F11-3719-323D25F6AB5B}"/>
                  </a:ext>
                </a:extLst>
              </p:cNvPr>
              <p:cNvSpPr/>
              <p:nvPr/>
            </p:nvSpPr>
            <p:spPr>
              <a:xfrm>
                <a:off x="1007333" y="1250947"/>
                <a:ext cx="9249931" cy="1070834"/>
              </a:xfrm>
              <a:prstGeom prst="roundRect">
                <a:avLst>
                  <a:gd name="adj" fmla="val 12163"/>
                </a:avLst>
              </a:prstGeom>
              <a:solidFill>
                <a:srgbClr val="EAE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11" name="Group 12">
                <a:extLst>
                  <a:ext uri="{FF2B5EF4-FFF2-40B4-BE49-F238E27FC236}">
                    <a16:creationId xmlns:a16="http://schemas.microsoft.com/office/drawing/2014/main" id="{85D85324-4782-DA38-3181-939FE970DF09}"/>
                  </a:ext>
                </a:extLst>
              </p:cNvPr>
              <p:cNvGrpSpPr/>
              <p:nvPr/>
            </p:nvGrpSpPr>
            <p:grpSpPr>
              <a:xfrm>
                <a:off x="573756" y="1369609"/>
                <a:ext cx="1512029" cy="2996755"/>
                <a:chOff x="-924696" y="-2555994"/>
                <a:chExt cx="1661296" cy="3292594"/>
              </a:xfrm>
            </p:grpSpPr>
            <p:sp>
              <p:nvSpPr>
                <p:cNvPr id="12" name="Freeform 13">
                  <a:extLst>
                    <a:ext uri="{FF2B5EF4-FFF2-40B4-BE49-F238E27FC236}">
                      <a16:creationId xmlns:a16="http://schemas.microsoft.com/office/drawing/2014/main" id="{00CE095B-0352-5A86-8F44-BFF62C7F233F}"/>
                    </a:ext>
                  </a:extLst>
                </p:cNvPr>
                <p:cNvSpPr/>
                <p:nvPr/>
              </p:nvSpPr>
              <p:spPr>
                <a:xfrm>
                  <a:off x="-924696" y="-2555994"/>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366E4"/>
                </a:solidFill>
              </p:spPr>
              <p:txBody>
                <a:bodyPr/>
                <a:lstStyle/>
                <a:p>
                  <a:endParaRPr lang="en-US" dirty="0"/>
                </a:p>
              </p:txBody>
            </p:sp>
            <p:sp>
              <p:nvSpPr>
                <p:cNvPr id="13" name="TextBox 14">
                  <a:extLst>
                    <a:ext uri="{FF2B5EF4-FFF2-40B4-BE49-F238E27FC236}">
                      <a16:creationId xmlns:a16="http://schemas.microsoft.com/office/drawing/2014/main" id="{6B67DE5C-1244-20F1-4D7E-9934E36B209E}"/>
                    </a:ext>
                  </a:extLst>
                </p:cNvPr>
                <p:cNvSpPr txBox="1"/>
                <p:nvPr/>
              </p:nvSpPr>
              <p:spPr>
                <a:xfrm>
                  <a:off x="76200" y="38100"/>
                  <a:ext cx="660400" cy="698500"/>
                </a:xfrm>
                <a:prstGeom prst="rect">
                  <a:avLst/>
                </a:prstGeom>
              </p:spPr>
              <p:txBody>
                <a:bodyPr lIns="71438" tIns="71438" rIns="71438" bIns="71438" rtlCol="0" anchor="ctr"/>
                <a:lstStyle/>
                <a:p>
                  <a:pPr algn="ctr">
                    <a:lnSpc>
                      <a:spcPts val="2756"/>
                    </a:lnSpc>
                  </a:pPr>
                  <a:endParaRPr/>
                </a:p>
              </p:txBody>
            </p:sp>
          </p:grpSp>
        </p:grpSp>
        <p:sp>
          <p:nvSpPr>
            <p:cNvPr id="21" name="TextBox 28">
              <a:extLst>
                <a:ext uri="{FF2B5EF4-FFF2-40B4-BE49-F238E27FC236}">
                  <a16:creationId xmlns:a16="http://schemas.microsoft.com/office/drawing/2014/main" id="{B55FB2A9-2596-3DBB-2929-8F12CC8F5F22}"/>
                </a:ext>
              </a:extLst>
            </p:cNvPr>
            <p:cNvSpPr txBox="1"/>
            <p:nvPr/>
          </p:nvSpPr>
          <p:spPr>
            <a:xfrm rot="10800000">
              <a:off x="4565711" y="3333544"/>
              <a:ext cx="322224" cy="187184"/>
            </a:xfrm>
            <a:prstGeom prst="rect">
              <a:avLst/>
            </a:prstGeom>
          </p:spPr>
          <p:txBody>
            <a:bodyPr lIns="50800" tIns="50800" rIns="50800" bIns="50800" rtlCol="0" anchor="ctr"/>
            <a:lstStyle/>
            <a:p>
              <a:pPr algn="ctr">
                <a:lnSpc>
                  <a:spcPts val="2756"/>
                </a:lnSpc>
              </a:pPr>
              <a:endParaRPr dirty="0"/>
            </a:p>
          </p:txBody>
        </p:sp>
        <p:sp>
          <p:nvSpPr>
            <p:cNvPr id="31" name="TextBox 50">
              <a:extLst>
                <a:ext uri="{FF2B5EF4-FFF2-40B4-BE49-F238E27FC236}">
                  <a16:creationId xmlns:a16="http://schemas.microsoft.com/office/drawing/2014/main" id="{CE7EDB0A-BC9B-79CB-24BE-2653F5A7A5F1}"/>
                </a:ext>
              </a:extLst>
            </p:cNvPr>
            <p:cNvSpPr txBox="1"/>
            <p:nvPr/>
          </p:nvSpPr>
          <p:spPr>
            <a:xfrm rot="10800000">
              <a:off x="10405300" y="3333544"/>
              <a:ext cx="322224" cy="187184"/>
            </a:xfrm>
            <a:prstGeom prst="rect">
              <a:avLst/>
            </a:prstGeom>
          </p:spPr>
          <p:txBody>
            <a:bodyPr lIns="50800" tIns="50800" rIns="50800" bIns="50800" rtlCol="0" anchor="ctr"/>
            <a:lstStyle/>
            <a:p>
              <a:pPr algn="ctr">
                <a:lnSpc>
                  <a:spcPts val="2756"/>
                </a:lnSpc>
              </a:pPr>
              <a:endParaRPr/>
            </a:p>
          </p:txBody>
        </p:sp>
        <p:grpSp>
          <p:nvGrpSpPr>
            <p:cNvPr id="34" name="Group 33">
              <a:extLst>
                <a:ext uri="{FF2B5EF4-FFF2-40B4-BE49-F238E27FC236}">
                  <a16:creationId xmlns:a16="http://schemas.microsoft.com/office/drawing/2014/main" id="{A97FD81C-0149-F0F9-B29B-A63A83016ED6}"/>
                </a:ext>
              </a:extLst>
            </p:cNvPr>
            <p:cNvGrpSpPr/>
            <p:nvPr/>
          </p:nvGrpSpPr>
          <p:grpSpPr>
            <a:xfrm>
              <a:off x="281058" y="463328"/>
              <a:ext cx="8177804" cy="2225690"/>
              <a:chOff x="-1089617" y="-297294"/>
              <a:chExt cx="2581249" cy="833384"/>
            </a:xfrm>
          </p:grpSpPr>
          <p:sp>
            <p:nvSpPr>
              <p:cNvPr id="35" name="Freeform 4">
                <a:extLst>
                  <a:ext uri="{FF2B5EF4-FFF2-40B4-BE49-F238E27FC236}">
                    <a16:creationId xmlns:a16="http://schemas.microsoft.com/office/drawing/2014/main" id="{09479399-83E8-2DB1-55BC-B38C11DDA0E3}"/>
                  </a:ext>
                </a:extLst>
              </p:cNvPr>
              <p:cNvSpPr/>
              <p:nvPr/>
            </p:nvSpPr>
            <p:spPr>
              <a:xfrm>
                <a:off x="-1089617" y="-297294"/>
                <a:ext cx="1319415" cy="247916"/>
              </a:xfrm>
              <a:custGeom>
                <a:avLst/>
                <a:gdLst/>
                <a:ahLst/>
                <a:cxnLst/>
                <a:rect l="l" t="t" r="r" b="b"/>
                <a:pathLst>
                  <a:path w="1491632" h="536090">
                    <a:moveTo>
                      <a:pt x="49148" y="0"/>
                    </a:moveTo>
                    <a:lnTo>
                      <a:pt x="1442485" y="0"/>
                    </a:lnTo>
                    <a:cubicBezTo>
                      <a:pt x="1455519" y="0"/>
                      <a:pt x="1468020" y="5178"/>
                      <a:pt x="1477237" y="14395"/>
                    </a:cubicBezTo>
                    <a:cubicBezTo>
                      <a:pt x="1486454" y="23612"/>
                      <a:pt x="1491632" y="36113"/>
                      <a:pt x="1491632" y="49148"/>
                    </a:cubicBezTo>
                    <a:lnTo>
                      <a:pt x="1491632" y="486943"/>
                    </a:lnTo>
                    <a:cubicBezTo>
                      <a:pt x="1491632" y="514086"/>
                      <a:pt x="1469628" y="536090"/>
                      <a:pt x="1442485" y="536090"/>
                    </a:cubicBezTo>
                    <a:lnTo>
                      <a:pt x="49148" y="536090"/>
                    </a:lnTo>
                    <a:cubicBezTo>
                      <a:pt x="36113" y="536090"/>
                      <a:pt x="23612" y="530912"/>
                      <a:pt x="14395" y="521695"/>
                    </a:cubicBezTo>
                    <a:cubicBezTo>
                      <a:pt x="5178" y="512478"/>
                      <a:pt x="0" y="499977"/>
                      <a:pt x="0" y="486943"/>
                    </a:cubicBezTo>
                    <a:lnTo>
                      <a:pt x="0" y="49148"/>
                    </a:lnTo>
                    <a:cubicBezTo>
                      <a:pt x="0" y="36113"/>
                      <a:pt x="5178" y="23612"/>
                      <a:pt x="14395" y="14395"/>
                    </a:cubicBezTo>
                    <a:cubicBezTo>
                      <a:pt x="23612" y="5178"/>
                      <a:pt x="36113" y="0"/>
                      <a:pt x="49148" y="0"/>
                    </a:cubicBezTo>
                    <a:close/>
                  </a:path>
                </a:pathLst>
              </a:custGeom>
              <a:solidFill>
                <a:srgbClr val="E60000"/>
              </a:solidFill>
            </p:spPr>
            <p:txBody>
              <a:bodyPr/>
              <a:lstStyle/>
              <a:p>
                <a:endParaRPr lang="en-US"/>
              </a:p>
            </p:txBody>
          </p:sp>
          <p:sp>
            <p:nvSpPr>
              <p:cNvPr id="36" name="TextBox 35">
                <a:extLst>
                  <a:ext uri="{FF2B5EF4-FFF2-40B4-BE49-F238E27FC236}">
                    <a16:creationId xmlns:a16="http://schemas.microsoft.com/office/drawing/2014/main" id="{A5DA3D8B-B5DD-7653-F378-8E24EC7A7EDA}"/>
                  </a:ext>
                </a:extLst>
              </p:cNvPr>
              <p:cNvSpPr txBox="1"/>
              <p:nvPr/>
            </p:nvSpPr>
            <p:spPr>
              <a:xfrm>
                <a:off x="0" y="-38100"/>
                <a:ext cx="1491632" cy="574190"/>
              </a:xfrm>
              <a:prstGeom prst="rect">
                <a:avLst/>
              </a:prstGeom>
            </p:spPr>
            <p:txBody>
              <a:bodyPr lIns="50800" tIns="50800" rIns="50800" bIns="50800" rtlCol="0" anchor="ctr"/>
              <a:lstStyle/>
              <a:p>
                <a:pPr algn="ctr">
                  <a:lnSpc>
                    <a:spcPts val="2659"/>
                  </a:lnSpc>
                  <a:spcBef>
                    <a:spcPct val="0"/>
                  </a:spcBef>
                </a:pPr>
                <a:endParaRPr/>
              </a:p>
            </p:txBody>
          </p:sp>
        </p:grpSp>
        <p:sp>
          <p:nvSpPr>
            <p:cNvPr id="55" name="Rectangle: Rounded Corners 54">
              <a:extLst>
                <a:ext uri="{FF2B5EF4-FFF2-40B4-BE49-F238E27FC236}">
                  <a16:creationId xmlns:a16="http://schemas.microsoft.com/office/drawing/2014/main" id="{57C4C512-4ECE-6B9E-EE0A-46CC1EE1C694}"/>
                </a:ext>
              </a:extLst>
            </p:cNvPr>
            <p:cNvSpPr/>
            <p:nvPr/>
          </p:nvSpPr>
          <p:spPr>
            <a:xfrm>
              <a:off x="1041334" y="2558346"/>
              <a:ext cx="9283410" cy="1047074"/>
            </a:xfrm>
            <a:prstGeom prst="roundRect">
              <a:avLst>
                <a:gd name="adj" fmla="val 12163"/>
              </a:avLst>
            </a:prstGeom>
            <a:solidFill>
              <a:srgbClr val="FFBE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6" name="Group 12">
              <a:extLst>
                <a:ext uri="{FF2B5EF4-FFF2-40B4-BE49-F238E27FC236}">
                  <a16:creationId xmlns:a16="http://schemas.microsoft.com/office/drawing/2014/main" id="{05D112A7-6BD1-67D3-65D8-FF2E28353C4C}"/>
                </a:ext>
              </a:extLst>
            </p:cNvPr>
            <p:cNvGrpSpPr/>
            <p:nvPr/>
          </p:nvGrpSpPr>
          <p:grpSpPr>
            <a:xfrm>
              <a:off x="608612" y="2673918"/>
              <a:ext cx="4398173" cy="1692445"/>
              <a:chOff x="-4095760" y="-1122923"/>
              <a:chExt cx="4832360" cy="1859523"/>
            </a:xfrm>
          </p:grpSpPr>
          <p:sp>
            <p:nvSpPr>
              <p:cNvPr id="58" name="Freeform 13">
                <a:extLst>
                  <a:ext uri="{FF2B5EF4-FFF2-40B4-BE49-F238E27FC236}">
                    <a16:creationId xmlns:a16="http://schemas.microsoft.com/office/drawing/2014/main" id="{B9857297-281F-4E28-6CA1-D4F6EE50AFA1}"/>
                  </a:ext>
                </a:extLst>
              </p:cNvPr>
              <p:cNvSpPr/>
              <p:nvPr/>
            </p:nvSpPr>
            <p:spPr>
              <a:xfrm>
                <a:off x="-4095760" y="-1122923"/>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717F"/>
              </a:solidFill>
            </p:spPr>
            <p:txBody>
              <a:bodyPr/>
              <a:lstStyle/>
              <a:p>
                <a:endParaRPr lang="en-US"/>
              </a:p>
            </p:txBody>
          </p:sp>
          <p:sp>
            <p:nvSpPr>
              <p:cNvPr id="59" name="TextBox 14">
                <a:extLst>
                  <a:ext uri="{FF2B5EF4-FFF2-40B4-BE49-F238E27FC236}">
                    <a16:creationId xmlns:a16="http://schemas.microsoft.com/office/drawing/2014/main" id="{221723EC-4D08-BA6D-10A0-D3745F82D13B}"/>
                  </a:ext>
                </a:extLst>
              </p:cNvPr>
              <p:cNvSpPr txBox="1"/>
              <p:nvPr/>
            </p:nvSpPr>
            <p:spPr>
              <a:xfrm>
                <a:off x="76200" y="38100"/>
                <a:ext cx="660400" cy="698500"/>
              </a:xfrm>
              <a:prstGeom prst="rect">
                <a:avLst/>
              </a:prstGeom>
            </p:spPr>
            <p:txBody>
              <a:bodyPr lIns="71438" tIns="71438" rIns="71438" bIns="71438" rtlCol="0" anchor="ctr"/>
              <a:lstStyle/>
              <a:p>
                <a:pPr algn="ctr">
                  <a:lnSpc>
                    <a:spcPts val="2756"/>
                  </a:lnSpc>
                </a:pPr>
                <a:endParaRPr/>
              </a:p>
            </p:txBody>
          </p:sp>
        </p:grpSp>
        <p:grpSp>
          <p:nvGrpSpPr>
            <p:cNvPr id="266" name="Group 265">
              <a:extLst>
                <a:ext uri="{FF2B5EF4-FFF2-40B4-BE49-F238E27FC236}">
                  <a16:creationId xmlns:a16="http://schemas.microsoft.com/office/drawing/2014/main" id="{1AE630B3-5C58-A2B2-DDEF-E3B80293A1D9}"/>
                </a:ext>
              </a:extLst>
            </p:cNvPr>
            <p:cNvGrpSpPr/>
            <p:nvPr/>
          </p:nvGrpSpPr>
          <p:grpSpPr>
            <a:xfrm>
              <a:off x="597382" y="3730624"/>
              <a:ext cx="9716835" cy="2438705"/>
              <a:chOff x="597382" y="3730624"/>
              <a:chExt cx="9716835" cy="2438705"/>
            </a:xfrm>
          </p:grpSpPr>
          <p:sp>
            <p:nvSpPr>
              <p:cNvPr id="61" name="Rectangle: Rounded Corners 60">
                <a:extLst>
                  <a:ext uri="{FF2B5EF4-FFF2-40B4-BE49-F238E27FC236}">
                    <a16:creationId xmlns:a16="http://schemas.microsoft.com/office/drawing/2014/main" id="{DDD12D05-AB43-5D57-4A54-2E4382BE7029}"/>
                  </a:ext>
                </a:extLst>
              </p:cNvPr>
              <p:cNvSpPr/>
              <p:nvPr/>
            </p:nvSpPr>
            <p:spPr>
              <a:xfrm>
                <a:off x="1041334" y="3905518"/>
                <a:ext cx="9272883" cy="984885"/>
              </a:xfrm>
              <a:prstGeom prst="roundRect">
                <a:avLst>
                  <a:gd name="adj" fmla="val 12163"/>
                </a:avLst>
              </a:prstGeom>
              <a:solidFill>
                <a:srgbClr val="B5EB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2" name="Group 12">
                <a:extLst>
                  <a:ext uri="{FF2B5EF4-FFF2-40B4-BE49-F238E27FC236}">
                    <a16:creationId xmlns:a16="http://schemas.microsoft.com/office/drawing/2014/main" id="{CE977FBB-2A3F-EA9D-C403-E269865BF7A0}"/>
                  </a:ext>
                </a:extLst>
              </p:cNvPr>
              <p:cNvGrpSpPr/>
              <p:nvPr/>
            </p:nvGrpSpPr>
            <p:grpSpPr>
              <a:xfrm>
                <a:off x="597382" y="3730624"/>
                <a:ext cx="7330403" cy="1074979"/>
                <a:chOff x="-7317460" y="38100"/>
                <a:chExt cx="8054060" cy="1181100"/>
              </a:xfrm>
            </p:grpSpPr>
            <p:sp>
              <p:nvSpPr>
                <p:cNvPr id="256" name="Freeform 13">
                  <a:extLst>
                    <a:ext uri="{FF2B5EF4-FFF2-40B4-BE49-F238E27FC236}">
                      <a16:creationId xmlns:a16="http://schemas.microsoft.com/office/drawing/2014/main" id="{F84E8388-7097-537E-A42F-A19963DD6010}"/>
                    </a:ext>
                  </a:extLst>
                </p:cNvPr>
                <p:cNvSpPr/>
                <p:nvPr/>
              </p:nvSpPr>
              <p:spPr>
                <a:xfrm>
                  <a:off x="-7317460" y="40640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5CDD7"/>
                </a:solidFill>
              </p:spPr>
              <p:txBody>
                <a:bodyPr/>
                <a:lstStyle/>
                <a:p>
                  <a:endParaRPr lang="en-US" dirty="0"/>
                </a:p>
              </p:txBody>
            </p:sp>
            <p:sp>
              <p:nvSpPr>
                <p:cNvPr id="257" name="TextBox 14">
                  <a:extLst>
                    <a:ext uri="{FF2B5EF4-FFF2-40B4-BE49-F238E27FC236}">
                      <a16:creationId xmlns:a16="http://schemas.microsoft.com/office/drawing/2014/main" id="{A85665AF-1AD7-E2AB-4403-E70EF8731BA2}"/>
                    </a:ext>
                  </a:extLst>
                </p:cNvPr>
                <p:cNvSpPr txBox="1"/>
                <p:nvPr/>
              </p:nvSpPr>
              <p:spPr>
                <a:xfrm>
                  <a:off x="76200" y="38100"/>
                  <a:ext cx="660400" cy="698500"/>
                </a:xfrm>
                <a:prstGeom prst="rect">
                  <a:avLst/>
                </a:prstGeom>
              </p:spPr>
              <p:txBody>
                <a:bodyPr lIns="71438" tIns="71438" rIns="71438" bIns="71438" rtlCol="0" anchor="ctr"/>
                <a:lstStyle/>
                <a:p>
                  <a:pPr algn="ctr">
                    <a:lnSpc>
                      <a:spcPts val="2756"/>
                    </a:lnSpc>
                  </a:pPr>
                  <a:endParaRPr/>
                </a:p>
              </p:txBody>
            </p:sp>
          </p:grpSp>
          <p:sp>
            <p:nvSpPr>
              <p:cNvPr id="63" name="TextBox 67">
                <a:extLst>
                  <a:ext uri="{FF2B5EF4-FFF2-40B4-BE49-F238E27FC236}">
                    <a16:creationId xmlns:a16="http://schemas.microsoft.com/office/drawing/2014/main" id="{8EBC4D73-38E9-30E6-95AB-F83325732C60}"/>
                  </a:ext>
                </a:extLst>
              </p:cNvPr>
              <p:cNvSpPr txBox="1"/>
              <p:nvPr/>
            </p:nvSpPr>
            <p:spPr>
              <a:xfrm>
                <a:off x="6307863" y="5184444"/>
                <a:ext cx="2453813" cy="984885"/>
              </a:xfrm>
              <a:prstGeom prst="rect">
                <a:avLst/>
              </a:prstGeom>
            </p:spPr>
            <p:txBody>
              <a:bodyPr wrap="square" lIns="0" tIns="0" rIns="0" bIns="0" rtlCol="0" anchor="t">
                <a:spAutoFit/>
              </a:bodyPr>
              <a:lstStyle/>
              <a:p>
                <a:pPr marL="0" lvl="0" indent="0" algn="ctr">
                  <a:spcBef>
                    <a:spcPct val="0"/>
                  </a:spcBef>
                </a:pPr>
                <a:r>
                  <a:rPr lang="en-US" sz="1600" dirty="0">
                    <a:solidFill>
                      <a:srgbClr val="1C1C1A"/>
                    </a:solidFill>
                    <a:latin typeface="Calibri" panose="020F0502020204030204" pitchFamily="34" charset="0"/>
                    <a:ea typeface="Montserrat Ultra-Bold"/>
                    <a:cs typeface="Calibri" panose="020F0502020204030204" pitchFamily="34" charset="0"/>
                    <a:sym typeface="Montserrat Ultra-Bold"/>
                  </a:rPr>
                  <a:t>Granite‑guarded outputs ensure bias‑free, regulation‑compliant</a:t>
                </a:r>
              </a:p>
              <a:p>
                <a:pPr marL="0" lvl="0" indent="0" algn="ctr">
                  <a:spcBef>
                    <a:spcPct val="0"/>
                  </a:spcBef>
                </a:pPr>
                <a:r>
                  <a:rPr lang="en-US" sz="1600" dirty="0">
                    <a:solidFill>
                      <a:srgbClr val="1C1C1A"/>
                    </a:solidFill>
                    <a:latin typeface="Calibri" panose="020F0502020204030204" pitchFamily="34" charset="0"/>
                    <a:ea typeface="Montserrat Ultra-Bold"/>
                    <a:cs typeface="Calibri" panose="020F0502020204030204" pitchFamily="34" charset="0"/>
                    <a:sym typeface="Montserrat Ultra-Bold"/>
                  </a:rPr>
                  <a:t>  advice.</a:t>
                </a:r>
              </a:p>
            </p:txBody>
          </p:sp>
        </p:grpSp>
        <p:grpSp>
          <p:nvGrpSpPr>
            <p:cNvPr id="265" name="Group 264">
              <a:extLst>
                <a:ext uri="{FF2B5EF4-FFF2-40B4-BE49-F238E27FC236}">
                  <a16:creationId xmlns:a16="http://schemas.microsoft.com/office/drawing/2014/main" id="{E6D60434-4316-155A-0818-987A000FFBCF}"/>
                </a:ext>
              </a:extLst>
            </p:cNvPr>
            <p:cNvGrpSpPr/>
            <p:nvPr/>
          </p:nvGrpSpPr>
          <p:grpSpPr>
            <a:xfrm>
              <a:off x="608612" y="3730624"/>
              <a:ext cx="10283717" cy="2530141"/>
              <a:chOff x="565068" y="3730624"/>
              <a:chExt cx="10283717" cy="2530141"/>
            </a:xfrm>
          </p:grpSpPr>
          <p:sp>
            <p:nvSpPr>
              <p:cNvPr id="259" name="Rectangle: Rounded Corners 258">
                <a:extLst>
                  <a:ext uri="{FF2B5EF4-FFF2-40B4-BE49-F238E27FC236}">
                    <a16:creationId xmlns:a16="http://schemas.microsoft.com/office/drawing/2014/main" id="{3F4BAC24-ED77-36E4-A157-80391A5CA286}"/>
                  </a:ext>
                </a:extLst>
              </p:cNvPr>
              <p:cNvSpPr/>
              <p:nvPr/>
            </p:nvSpPr>
            <p:spPr>
              <a:xfrm>
                <a:off x="1028988" y="5227133"/>
                <a:ext cx="9297863" cy="1033632"/>
              </a:xfrm>
              <a:prstGeom prst="roundRect">
                <a:avLst>
                  <a:gd name="adj" fmla="val 12163"/>
                </a:avLst>
              </a:prstGeom>
              <a:solidFill>
                <a:srgbClr val="FFE8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0" name="Group 12">
                <a:extLst>
                  <a:ext uri="{FF2B5EF4-FFF2-40B4-BE49-F238E27FC236}">
                    <a16:creationId xmlns:a16="http://schemas.microsoft.com/office/drawing/2014/main" id="{8B4E89B2-223F-C7D1-2EFC-13C6A7C5AE2A}"/>
                  </a:ext>
                </a:extLst>
              </p:cNvPr>
              <p:cNvGrpSpPr/>
              <p:nvPr/>
            </p:nvGrpSpPr>
            <p:grpSpPr>
              <a:xfrm>
                <a:off x="565068" y="3730624"/>
                <a:ext cx="10283717" cy="2391379"/>
                <a:chOff x="-10562324" y="38100"/>
                <a:chExt cx="11298924" cy="2627456"/>
              </a:xfrm>
            </p:grpSpPr>
            <p:sp>
              <p:nvSpPr>
                <p:cNvPr id="262" name="Freeform 13">
                  <a:extLst>
                    <a:ext uri="{FF2B5EF4-FFF2-40B4-BE49-F238E27FC236}">
                      <a16:creationId xmlns:a16="http://schemas.microsoft.com/office/drawing/2014/main" id="{1B5301FD-63F9-66AE-EFC4-70A1A5F54CF1}"/>
                    </a:ext>
                  </a:extLst>
                </p:cNvPr>
                <p:cNvSpPr/>
                <p:nvPr/>
              </p:nvSpPr>
              <p:spPr>
                <a:xfrm>
                  <a:off x="-10562324" y="1852756"/>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B300"/>
                </a:solidFill>
              </p:spPr>
              <p:txBody>
                <a:bodyPr/>
                <a:lstStyle/>
                <a:p>
                  <a:endParaRPr lang="en-US" dirty="0"/>
                </a:p>
              </p:txBody>
            </p:sp>
            <p:sp>
              <p:nvSpPr>
                <p:cNvPr id="263" name="TextBox 14">
                  <a:extLst>
                    <a:ext uri="{FF2B5EF4-FFF2-40B4-BE49-F238E27FC236}">
                      <a16:creationId xmlns:a16="http://schemas.microsoft.com/office/drawing/2014/main" id="{E27C0660-7BF6-4D64-7D02-A5DCC3DBEEBA}"/>
                    </a:ext>
                  </a:extLst>
                </p:cNvPr>
                <p:cNvSpPr txBox="1"/>
                <p:nvPr/>
              </p:nvSpPr>
              <p:spPr>
                <a:xfrm>
                  <a:off x="76200" y="38100"/>
                  <a:ext cx="660400" cy="698500"/>
                </a:xfrm>
                <a:prstGeom prst="rect">
                  <a:avLst/>
                </a:prstGeom>
              </p:spPr>
              <p:txBody>
                <a:bodyPr lIns="71438" tIns="71438" rIns="71438" bIns="71438" rtlCol="0" anchor="ctr"/>
                <a:lstStyle/>
                <a:p>
                  <a:pPr algn="ctr">
                    <a:lnSpc>
                      <a:spcPts val="2756"/>
                    </a:lnSpc>
                  </a:pPr>
                  <a:endParaRPr/>
                </a:p>
              </p:txBody>
            </p:sp>
          </p:grpSp>
        </p:grpSp>
        <p:sp>
          <p:nvSpPr>
            <p:cNvPr id="267" name="TextBox 266">
              <a:extLst>
                <a:ext uri="{FF2B5EF4-FFF2-40B4-BE49-F238E27FC236}">
                  <a16:creationId xmlns:a16="http://schemas.microsoft.com/office/drawing/2014/main" id="{811D45E9-C7B4-655D-8AA7-5D019C706921}"/>
                </a:ext>
              </a:extLst>
            </p:cNvPr>
            <p:cNvSpPr txBox="1"/>
            <p:nvPr/>
          </p:nvSpPr>
          <p:spPr>
            <a:xfrm>
              <a:off x="786913" y="1532276"/>
              <a:ext cx="371965" cy="400110"/>
            </a:xfrm>
            <a:prstGeom prst="rect">
              <a:avLst/>
            </a:prstGeom>
            <a:noFill/>
          </p:spPr>
          <p:txBody>
            <a:bodyPr wrap="square" rtlCol="0">
              <a:spAutoFit/>
            </a:bodyPr>
            <a:lstStyle/>
            <a:p>
              <a:r>
                <a:rPr lang="en-US" sz="2000" b="1" dirty="0">
                  <a:solidFill>
                    <a:schemeClr val="bg1"/>
                  </a:solidFill>
                </a:rPr>
                <a:t>1</a:t>
              </a:r>
            </a:p>
          </p:txBody>
        </p:sp>
        <p:sp>
          <p:nvSpPr>
            <p:cNvPr id="268" name="TextBox 267">
              <a:extLst>
                <a:ext uri="{FF2B5EF4-FFF2-40B4-BE49-F238E27FC236}">
                  <a16:creationId xmlns:a16="http://schemas.microsoft.com/office/drawing/2014/main" id="{484C45E9-5698-B4DF-F0E9-EEE2382548E0}"/>
                </a:ext>
              </a:extLst>
            </p:cNvPr>
            <p:cNvSpPr txBox="1"/>
            <p:nvPr/>
          </p:nvSpPr>
          <p:spPr>
            <a:xfrm>
              <a:off x="819229" y="2837002"/>
              <a:ext cx="348343" cy="400110"/>
            </a:xfrm>
            <a:prstGeom prst="rect">
              <a:avLst/>
            </a:prstGeom>
            <a:noFill/>
          </p:spPr>
          <p:txBody>
            <a:bodyPr wrap="square" rtlCol="0">
              <a:spAutoFit/>
            </a:bodyPr>
            <a:lstStyle/>
            <a:p>
              <a:r>
                <a:rPr lang="en-US" sz="2000" b="1" dirty="0">
                  <a:solidFill>
                    <a:schemeClr val="bg1"/>
                  </a:solidFill>
                </a:rPr>
                <a:t>2</a:t>
              </a:r>
            </a:p>
          </p:txBody>
        </p:sp>
        <p:sp>
          <p:nvSpPr>
            <p:cNvPr id="269" name="TextBox 268">
              <a:extLst>
                <a:ext uri="{FF2B5EF4-FFF2-40B4-BE49-F238E27FC236}">
                  <a16:creationId xmlns:a16="http://schemas.microsoft.com/office/drawing/2014/main" id="{948D7C18-0C84-065B-11A8-4AD7B0D132B3}"/>
                </a:ext>
              </a:extLst>
            </p:cNvPr>
            <p:cNvSpPr txBox="1"/>
            <p:nvPr/>
          </p:nvSpPr>
          <p:spPr>
            <a:xfrm>
              <a:off x="797131" y="4242768"/>
              <a:ext cx="348343" cy="400110"/>
            </a:xfrm>
            <a:prstGeom prst="rect">
              <a:avLst/>
            </a:prstGeom>
            <a:noFill/>
          </p:spPr>
          <p:txBody>
            <a:bodyPr wrap="square" rtlCol="0">
              <a:spAutoFit/>
            </a:bodyPr>
            <a:lstStyle/>
            <a:p>
              <a:r>
                <a:rPr lang="en-US" sz="2000" b="1" dirty="0">
                  <a:solidFill>
                    <a:schemeClr val="bg1"/>
                  </a:solidFill>
                </a:rPr>
                <a:t>1</a:t>
              </a:r>
            </a:p>
          </p:txBody>
        </p:sp>
        <p:sp>
          <p:nvSpPr>
            <p:cNvPr id="270" name="TextBox 269">
              <a:extLst>
                <a:ext uri="{FF2B5EF4-FFF2-40B4-BE49-F238E27FC236}">
                  <a16:creationId xmlns:a16="http://schemas.microsoft.com/office/drawing/2014/main" id="{3BB405DF-0F85-5D98-7321-8788D591BE04}"/>
                </a:ext>
              </a:extLst>
            </p:cNvPr>
            <p:cNvSpPr txBox="1"/>
            <p:nvPr/>
          </p:nvSpPr>
          <p:spPr>
            <a:xfrm>
              <a:off x="833161" y="5561874"/>
              <a:ext cx="348343" cy="400110"/>
            </a:xfrm>
            <a:prstGeom prst="rect">
              <a:avLst/>
            </a:prstGeom>
            <a:noFill/>
          </p:spPr>
          <p:txBody>
            <a:bodyPr wrap="square" rtlCol="0">
              <a:spAutoFit/>
            </a:bodyPr>
            <a:lstStyle/>
            <a:p>
              <a:r>
                <a:rPr lang="en-US" sz="2000" b="1" dirty="0">
                  <a:solidFill>
                    <a:schemeClr val="bg1"/>
                  </a:solidFill>
                </a:rPr>
                <a:t>2</a:t>
              </a:r>
            </a:p>
          </p:txBody>
        </p:sp>
        <p:sp>
          <p:nvSpPr>
            <p:cNvPr id="271" name="Title 1">
              <a:extLst>
                <a:ext uri="{FF2B5EF4-FFF2-40B4-BE49-F238E27FC236}">
                  <a16:creationId xmlns:a16="http://schemas.microsoft.com/office/drawing/2014/main" id="{3AD084F1-FF05-8B2E-C4EB-73C914FCF854}"/>
                </a:ext>
              </a:extLst>
            </p:cNvPr>
            <p:cNvSpPr txBox="1">
              <a:spLocks/>
            </p:cNvSpPr>
            <p:nvPr/>
          </p:nvSpPr>
          <p:spPr>
            <a:xfrm>
              <a:off x="281058" y="611905"/>
              <a:ext cx="4180114" cy="461665"/>
            </a:xfrm>
            <a:prstGeom prst="rect">
              <a:avLst/>
            </a:prstGeom>
          </p:spPr>
          <p:txBody>
            <a:bodyPr wrap="square" lIns="0" tIns="0" rIns="0" bIns="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000" b="1" dirty="0">
                  <a:solidFill>
                    <a:schemeClr val="tx1"/>
                  </a:solidFill>
                  <a:latin typeface="Vodafone Rg" panose="020B0606080202020204" pitchFamily="34" charset="0"/>
                </a:rPr>
                <a:t>Novelty and Uniqueness</a:t>
              </a:r>
            </a:p>
          </p:txBody>
        </p:sp>
      </p:grpSp>
      <p:sp>
        <p:nvSpPr>
          <p:cNvPr id="3" name="TextBox 2">
            <a:extLst>
              <a:ext uri="{FF2B5EF4-FFF2-40B4-BE49-F238E27FC236}">
                <a16:creationId xmlns:a16="http://schemas.microsoft.com/office/drawing/2014/main" id="{711D280B-830D-0C07-D426-86BD429F7B2B}"/>
              </a:ext>
            </a:extLst>
          </p:cNvPr>
          <p:cNvSpPr txBox="1"/>
          <p:nvPr/>
        </p:nvSpPr>
        <p:spPr>
          <a:xfrm>
            <a:off x="1399504" y="4158951"/>
            <a:ext cx="8781359" cy="523220"/>
          </a:xfrm>
          <a:prstGeom prst="rect">
            <a:avLst/>
          </a:prstGeom>
          <a:noFill/>
        </p:spPr>
        <p:txBody>
          <a:bodyPr wrap="square">
            <a:spAutoFit/>
          </a:bodyPr>
          <a:lstStyle/>
          <a:p>
            <a:r>
              <a:rPr lang="en-US" b="1" dirty="0"/>
              <a:t>The "Single Pane of Glass" Experience:</a:t>
            </a:r>
            <a:r>
              <a:rPr lang="en-US" dirty="0"/>
              <a:t> We eliminate "app fatigue" by aggregating fragmented data into one unified dashboard, reducing the cognitive load and decision-making time for daily commuters.</a:t>
            </a:r>
          </a:p>
        </p:txBody>
      </p:sp>
      <p:sp>
        <p:nvSpPr>
          <p:cNvPr id="5" name="TextBox 4">
            <a:extLst>
              <a:ext uri="{FF2B5EF4-FFF2-40B4-BE49-F238E27FC236}">
                <a16:creationId xmlns:a16="http://schemas.microsoft.com/office/drawing/2014/main" id="{6218ED6E-6187-AC1A-0A7A-6E9777B32A45}"/>
              </a:ext>
            </a:extLst>
          </p:cNvPr>
          <p:cNvSpPr txBox="1"/>
          <p:nvPr/>
        </p:nvSpPr>
        <p:spPr>
          <a:xfrm>
            <a:off x="1482277" y="2849767"/>
            <a:ext cx="8600616" cy="738664"/>
          </a:xfrm>
          <a:prstGeom prst="rect">
            <a:avLst/>
          </a:prstGeom>
          <a:noFill/>
        </p:spPr>
        <p:txBody>
          <a:bodyPr wrap="square">
            <a:spAutoFit/>
          </a:bodyPr>
          <a:lstStyle/>
          <a:p>
            <a:r>
              <a:rPr lang="en-US" b="1" dirty="0"/>
              <a:t>RAAHI AI: Multilingual Voice Orchestration:</a:t>
            </a:r>
            <a:r>
              <a:rPr lang="en-US" dirty="0"/>
              <a:t> We introduce a voice-first, regional-language AI assistant that lowers the barrier to entry for diverse demographics, moving beyond traditional touch-interface limitations.</a:t>
            </a:r>
          </a:p>
        </p:txBody>
      </p:sp>
      <p:sp>
        <p:nvSpPr>
          <p:cNvPr id="8" name="TextBox 7">
            <a:extLst>
              <a:ext uri="{FF2B5EF4-FFF2-40B4-BE49-F238E27FC236}">
                <a16:creationId xmlns:a16="http://schemas.microsoft.com/office/drawing/2014/main" id="{FA70DA1A-CEE1-3D46-6E42-D2532852F725}"/>
              </a:ext>
            </a:extLst>
          </p:cNvPr>
          <p:cNvSpPr txBox="1"/>
          <p:nvPr/>
        </p:nvSpPr>
        <p:spPr>
          <a:xfrm>
            <a:off x="1399505" y="1489779"/>
            <a:ext cx="8356816" cy="738664"/>
          </a:xfrm>
          <a:prstGeom prst="rect">
            <a:avLst/>
          </a:prstGeom>
          <a:noFill/>
        </p:spPr>
        <p:txBody>
          <a:bodyPr wrap="square">
            <a:spAutoFit/>
          </a:bodyPr>
          <a:lstStyle/>
          <a:p>
            <a:r>
              <a:rPr lang="en-US" dirty="0">
                <a:solidFill>
                  <a:schemeClr val="tx1"/>
                </a:solidFill>
              </a:rPr>
              <a:t>Unlike existing apps owned by transit providers (who favor their own fleets), </a:t>
            </a:r>
            <a:r>
              <a:rPr lang="en-US" dirty="0" err="1">
                <a:solidFill>
                  <a:schemeClr val="tx1"/>
                </a:solidFill>
              </a:rPr>
              <a:t>RouteSync</a:t>
            </a:r>
            <a:r>
              <a:rPr lang="en-US" dirty="0">
                <a:solidFill>
                  <a:schemeClr val="tx1"/>
                </a:solidFill>
              </a:rPr>
              <a:t> is </a:t>
            </a:r>
            <a:r>
              <a:rPr lang="en-US" b="1" dirty="0">
                <a:solidFill>
                  <a:schemeClr val="tx1"/>
                </a:solidFill>
              </a:rPr>
              <a:t>Modal-Neutral</a:t>
            </a:r>
            <a:r>
              <a:rPr lang="en-US" dirty="0"/>
              <a:t>. </a:t>
            </a:r>
            <a:r>
              <a:rPr lang="en-US" dirty="0">
                <a:solidFill>
                  <a:schemeClr val="tx1"/>
                </a:solidFill>
              </a:rPr>
              <a:t>And </a:t>
            </a:r>
            <a:r>
              <a:rPr lang="en-US" dirty="0" err="1">
                <a:solidFill>
                  <a:schemeClr val="tx1"/>
                </a:solidFill>
              </a:rPr>
              <a:t>RouteSync</a:t>
            </a:r>
            <a:r>
              <a:rPr lang="en-US" dirty="0">
                <a:solidFill>
                  <a:schemeClr val="tx1"/>
                </a:solidFill>
              </a:rPr>
              <a:t> has </a:t>
            </a:r>
            <a:r>
              <a:rPr lang="en-US" dirty="0"/>
              <a:t>Pr</a:t>
            </a:r>
            <a:r>
              <a:rPr lang="en-US" dirty="0">
                <a:solidFill>
                  <a:schemeClr val="tx1"/>
                </a:solidFill>
              </a:rPr>
              <a:t>oprietary Multi-Modal Heuristic Engine which suggest best path across disconnected  transit system</a:t>
            </a:r>
          </a:p>
        </p:txBody>
      </p:sp>
      <p:sp>
        <p:nvSpPr>
          <p:cNvPr id="10" name="TextBox 9">
            <a:extLst>
              <a:ext uri="{FF2B5EF4-FFF2-40B4-BE49-F238E27FC236}">
                <a16:creationId xmlns:a16="http://schemas.microsoft.com/office/drawing/2014/main" id="{37EDF083-AFAE-0306-4B6F-BF0D56F64C0B}"/>
              </a:ext>
            </a:extLst>
          </p:cNvPr>
          <p:cNvSpPr txBox="1"/>
          <p:nvPr/>
        </p:nvSpPr>
        <p:spPr>
          <a:xfrm>
            <a:off x="1416421" y="5438183"/>
            <a:ext cx="6645728" cy="738664"/>
          </a:xfrm>
          <a:prstGeom prst="rect">
            <a:avLst/>
          </a:prstGeom>
          <a:noFill/>
        </p:spPr>
        <p:txBody>
          <a:bodyPr wrap="square">
            <a:spAutoFit/>
          </a:bodyPr>
          <a:lstStyle/>
          <a:p>
            <a:r>
              <a:rPr lang="en-US" b="1" dirty="0"/>
              <a:t>Historical "Trip Analysis" Intelligence:</a:t>
            </a:r>
            <a:r>
              <a:rPr lang="en-US" dirty="0"/>
              <a:t> Our system provides a deep-dive analysis of past behavior—tracking pricing history and "Short Hop" vs. "Longest Journey" patterns—to optimize future spending and route selection.</a:t>
            </a:r>
          </a:p>
        </p:txBody>
      </p:sp>
    </p:spTree>
    <p:extLst>
      <p:ext uri="{BB962C8B-B14F-4D97-AF65-F5344CB8AC3E}">
        <p14:creationId xmlns:p14="http://schemas.microsoft.com/office/powerpoint/2010/main" val="1635342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55016524-E738-3D8C-3BB2-B0BE7C6653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D9BC41-7A97-431A-4BB9-3A57BC031021}"/>
              </a:ext>
            </a:extLst>
          </p:cNvPr>
          <p:cNvSpPr txBox="1">
            <a:spLocks/>
          </p:cNvSpPr>
          <p:nvPr/>
        </p:nvSpPr>
        <p:spPr>
          <a:xfrm>
            <a:off x="446315" y="582388"/>
            <a:ext cx="8011885" cy="461665"/>
          </a:xfrm>
          <a:prstGeom prst="rect">
            <a:avLst/>
          </a:prstGeom>
        </p:spPr>
        <p:txBody>
          <a:bodyPr wrap="square" lIns="0" tIns="0" rIns="0" bIns="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a:solidFill>
                  <a:srgbClr val="A20000"/>
                </a:solidFill>
                <a:latin typeface="Vodafone Rg" panose="020B0606080202020204" pitchFamily="34" charset="0"/>
              </a:rPr>
              <a:t>Git Hub Link</a:t>
            </a:r>
          </a:p>
        </p:txBody>
      </p:sp>
      <p:sp>
        <p:nvSpPr>
          <p:cNvPr id="5" name="TextBox 4">
            <a:extLst>
              <a:ext uri="{FF2B5EF4-FFF2-40B4-BE49-F238E27FC236}">
                <a16:creationId xmlns:a16="http://schemas.microsoft.com/office/drawing/2014/main" id="{CAA0B345-39AC-A986-82F0-2C3697B896F6}"/>
              </a:ext>
            </a:extLst>
          </p:cNvPr>
          <p:cNvSpPr txBox="1"/>
          <p:nvPr/>
        </p:nvSpPr>
        <p:spPr>
          <a:xfrm>
            <a:off x="359227" y="1137950"/>
            <a:ext cx="11005459" cy="338554"/>
          </a:xfrm>
          <a:prstGeom prst="rect">
            <a:avLst/>
          </a:prstGeom>
          <a:noFill/>
        </p:spPr>
        <p:txBody>
          <a:bodyPr wrap="square" lIns="91440" tIns="45720" rIns="91440" bIns="45720" rtlCol="0" anchor="t">
            <a:spAutoFit/>
          </a:bodyPr>
          <a:lstStyle/>
          <a:p>
            <a:r>
              <a:rPr lang="en-US" sz="1600">
                <a:latin typeface="Calibri"/>
                <a:cs typeface="Calibri"/>
              </a:rPr>
              <a:t>Please create public GitHub repository (Enable Add README  button while creating repository)</a:t>
            </a:r>
          </a:p>
        </p:txBody>
      </p:sp>
      <p:sp>
        <p:nvSpPr>
          <p:cNvPr id="6" name="TextBox 5">
            <a:extLst>
              <a:ext uri="{FF2B5EF4-FFF2-40B4-BE49-F238E27FC236}">
                <a16:creationId xmlns:a16="http://schemas.microsoft.com/office/drawing/2014/main" id="{BE6ACE28-5ECB-2D7F-48F3-4917B2A0145C}"/>
              </a:ext>
            </a:extLst>
          </p:cNvPr>
          <p:cNvSpPr txBox="1"/>
          <p:nvPr/>
        </p:nvSpPr>
        <p:spPr>
          <a:xfrm>
            <a:off x="359227" y="1533464"/>
            <a:ext cx="5747658" cy="338554"/>
          </a:xfrm>
          <a:prstGeom prst="rect">
            <a:avLst/>
          </a:prstGeom>
          <a:noFill/>
        </p:spPr>
        <p:txBody>
          <a:bodyPr wrap="square" rtlCol="0">
            <a:spAutoFit/>
          </a:bodyPr>
          <a:lstStyle/>
          <a:p>
            <a:r>
              <a:rPr lang="en-US" sz="1600">
                <a:latin typeface="Calibri" panose="020F0502020204030204" pitchFamily="34" charset="0"/>
                <a:cs typeface="Calibri" panose="020F0502020204030204" pitchFamily="34" charset="0"/>
              </a:rPr>
              <a:t>with format:</a:t>
            </a:r>
          </a:p>
        </p:txBody>
      </p:sp>
      <p:sp>
        <p:nvSpPr>
          <p:cNvPr id="7" name="TextBox 6">
            <a:extLst>
              <a:ext uri="{FF2B5EF4-FFF2-40B4-BE49-F238E27FC236}">
                <a16:creationId xmlns:a16="http://schemas.microsoft.com/office/drawing/2014/main" id="{2F1E604B-12D5-ACDE-2B60-132E7E5044CE}"/>
              </a:ext>
            </a:extLst>
          </p:cNvPr>
          <p:cNvSpPr txBox="1"/>
          <p:nvPr/>
        </p:nvSpPr>
        <p:spPr>
          <a:xfrm>
            <a:off x="359227" y="1943459"/>
            <a:ext cx="10409466" cy="338554"/>
          </a:xfrm>
          <a:prstGeom prst="rect">
            <a:avLst/>
          </a:prstGeom>
          <a:noFill/>
        </p:spPr>
        <p:txBody>
          <a:bodyPr wrap="square" lIns="91440" tIns="45720" rIns="91440" bIns="45720" rtlCol="0" anchor="t">
            <a:spAutoFit/>
          </a:bodyPr>
          <a:lstStyle/>
          <a:p>
            <a:r>
              <a:rPr lang="en-US" sz="1600" dirty="0">
                <a:latin typeface="Calibri"/>
                <a:cs typeface="Calibri"/>
              </a:rPr>
              <a:t>The working  GitHub URL – https://github.com/cdmafAdi/Tech-Mirage_85_RouteSync_2.0</a:t>
            </a:r>
          </a:p>
        </p:txBody>
      </p:sp>
      <p:sp>
        <p:nvSpPr>
          <p:cNvPr id="8" name="TextBox 7">
            <a:extLst>
              <a:ext uri="{FF2B5EF4-FFF2-40B4-BE49-F238E27FC236}">
                <a16:creationId xmlns:a16="http://schemas.microsoft.com/office/drawing/2014/main" id="{463B5C6B-D06C-E604-5B14-79748B2B94E4}"/>
              </a:ext>
            </a:extLst>
          </p:cNvPr>
          <p:cNvSpPr txBox="1"/>
          <p:nvPr/>
        </p:nvSpPr>
        <p:spPr>
          <a:xfrm>
            <a:off x="359227" y="2324491"/>
            <a:ext cx="7304315" cy="338554"/>
          </a:xfrm>
          <a:prstGeom prst="rect">
            <a:avLst/>
          </a:prstGeom>
          <a:noFill/>
        </p:spPr>
        <p:txBody>
          <a:bodyPr wrap="square" rtlCol="0">
            <a:spAutoFit/>
          </a:bodyPr>
          <a:lstStyle/>
          <a:p>
            <a:r>
              <a:rPr lang="en-US" sz="1600" b="1">
                <a:latin typeface="Calibri" panose="020F0502020204030204" pitchFamily="34" charset="0"/>
                <a:cs typeface="Calibri" panose="020F0502020204030204" pitchFamily="34" charset="0"/>
              </a:rPr>
              <a:t>Make sure you have Uploaded following three files into your </a:t>
            </a:r>
            <a:r>
              <a:rPr lang="en-US" sz="1600" b="1" err="1">
                <a:latin typeface="Calibri" panose="020F0502020204030204" pitchFamily="34" charset="0"/>
                <a:cs typeface="Calibri" panose="020F0502020204030204" pitchFamily="34" charset="0"/>
              </a:rPr>
              <a:t>github</a:t>
            </a:r>
            <a:r>
              <a:rPr lang="en-US" sz="1600" b="1">
                <a:latin typeface="Calibri" panose="020F0502020204030204" pitchFamily="34" charset="0"/>
                <a:cs typeface="Calibri" panose="020F0502020204030204" pitchFamily="34" charset="0"/>
              </a:rPr>
              <a:t> repository </a:t>
            </a:r>
          </a:p>
        </p:txBody>
      </p:sp>
      <p:grpSp>
        <p:nvGrpSpPr>
          <p:cNvPr id="10" name="Group 9">
            <a:extLst>
              <a:ext uri="{FF2B5EF4-FFF2-40B4-BE49-F238E27FC236}">
                <a16:creationId xmlns:a16="http://schemas.microsoft.com/office/drawing/2014/main" id="{FFB7DC98-5EB4-00A1-561D-C73A5BCABE82}"/>
              </a:ext>
            </a:extLst>
          </p:cNvPr>
          <p:cNvGrpSpPr/>
          <p:nvPr/>
        </p:nvGrpSpPr>
        <p:grpSpPr>
          <a:xfrm>
            <a:off x="3516085" y="2954016"/>
            <a:ext cx="5388429" cy="1621972"/>
            <a:chOff x="3516085" y="2978509"/>
            <a:chExt cx="5388429" cy="1621972"/>
          </a:xfrm>
        </p:grpSpPr>
        <p:sp>
          <p:nvSpPr>
            <p:cNvPr id="3" name="Rectangle: Rounded Corners 2">
              <a:extLst>
                <a:ext uri="{FF2B5EF4-FFF2-40B4-BE49-F238E27FC236}">
                  <a16:creationId xmlns:a16="http://schemas.microsoft.com/office/drawing/2014/main" id="{5EF1F067-11AE-18AD-C62C-E9076305B692}"/>
                </a:ext>
              </a:extLst>
            </p:cNvPr>
            <p:cNvSpPr/>
            <p:nvPr/>
          </p:nvSpPr>
          <p:spPr>
            <a:xfrm>
              <a:off x="3516085" y="2978509"/>
              <a:ext cx="5388429" cy="1621972"/>
            </a:xfrm>
            <a:prstGeom prst="roundRect">
              <a:avLst/>
            </a:prstGeom>
            <a:solidFill>
              <a:srgbClr val="FFC7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B2712C8-86F6-0B02-2606-114849919F13}"/>
                </a:ext>
              </a:extLst>
            </p:cNvPr>
            <p:cNvSpPr txBox="1"/>
            <p:nvPr/>
          </p:nvSpPr>
          <p:spPr>
            <a:xfrm>
              <a:off x="3902528" y="3221152"/>
              <a:ext cx="4386942" cy="1036181"/>
            </a:xfrm>
            <a:prstGeom prst="rect">
              <a:avLst/>
            </a:prstGeom>
            <a:noFill/>
          </p:spPr>
          <p:txBody>
            <a:bodyPr wrap="square" rtlCol="0">
              <a:spAutoFit/>
            </a:bodyPr>
            <a:lstStyle/>
            <a:p>
              <a:pPr>
                <a:spcAft>
                  <a:spcPts val="800"/>
                </a:spcAft>
              </a:pPr>
              <a:r>
                <a:rPr lang="en-US" sz="1600" b="1" dirty="0">
                  <a:latin typeface="Calibri" panose="020F0502020204030204" pitchFamily="34" charset="0"/>
                  <a:cs typeface="Calibri" panose="020F0502020204030204" pitchFamily="34" charset="0"/>
                </a:rPr>
                <a:t>1. app.py file , </a:t>
              </a:r>
            </a:p>
            <a:p>
              <a:pPr>
                <a:spcAft>
                  <a:spcPts val="800"/>
                </a:spcAft>
              </a:pPr>
              <a:r>
                <a:rPr lang="en-US" sz="1600" b="1" dirty="0">
                  <a:latin typeface="Calibri" panose="020F0502020204030204" pitchFamily="34" charset="0"/>
                  <a:cs typeface="Calibri" panose="020F0502020204030204" pitchFamily="34" charset="0"/>
                </a:rPr>
                <a:t>2. your_hackthon_problemstatement.pdf file  </a:t>
              </a:r>
            </a:p>
            <a:p>
              <a:pPr>
                <a:spcAft>
                  <a:spcPts val="800"/>
                </a:spcAft>
              </a:pPr>
              <a:r>
                <a:rPr lang="en-US" sz="1600" b="1" dirty="0">
                  <a:latin typeface="Calibri" panose="020F0502020204030204" pitchFamily="34" charset="0"/>
                  <a:cs typeface="Calibri" panose="020F0502020204030204" pitchFamily="34" charset="0"/>
                </a:rPr>
                <a:t>3. your projectpresntation.pptx file </a:t>
              </a:r>
            </a:p>
          </p:txBody>
        </p:sp>
      </p:grpSp>
    </p:spTree>
    <p:extLst>
      <p:ext uri="{BB962C8B-B14F-4D97-AF65-F5344CB8AC3E}">
        <p14:creationId xmlns:p14="http://schemas.microsoft.com/office/powerpoint/2010/main" val="2115484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6FA0F82B-7EE5-EAB0-F470-130BDAC825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11D050-BEFF-4AF9-79A5-9F5496DE1969}"/>
              </a:ext>
            </a:extLst>
          </p:cNvPr>
          <p:cNvSpPr txBox="1">
            <a:spLocks/>
          </p:cNvSpPr>
          <p:nvPr/>
        </p:nvSpPr>
        <p:spPr>
          <a:xfrm>
            <a:off x="446315" y="582388"/>
            <a:ext cx="8011885" cy="461665"/>
          </a:xfrm>
          <a:prstGeom prst="rect">
            <a:avLst/>
          </a:prstGeom>
        </p:spPr>
        <p:txBody>
          <a:bodyPr wrap="square" lIns="0" tIns="0" rIns="0" bIns="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a:solidFill>
                  <a:srgbClr val="A20000"/>
                </a:solidFill>
                <a:latin typeface="Vodafone Rg" panose="020B0606080202020204" pitchFamily="34" charset="0"/>
              </a:rPr>
              <a:t>Future Scope </a:t>
            </a:r>
          </a:p>
        </p:txBody>
      </p:sp>
      <p:sp>
        <p:nvSpPr>
          <p:cNvPr id="3" name="TextBox 2">
            <a:extLst>
              <a:ext uri="{FF2B5EF4-FFF2-40B4-BE49-F238E27FC236}">
                <a16:creationId xmlns:a16="http://schemas.microsoft.com/office/drawing/2014/main" id="{E03BE2AF-617C-D092-0FE1-5D0AEDFB454D}"/>
              </a:ext>
            </a:extLst>
          </p:cNvPr>
          <p:cNvSpPr txBox="1"/>
          <p:nvPr/>
        </p:nvSpPr>
        <p:spPr>
          <a:xfrm>
            <a:off x="359227" y="1260416"/>
            <a:ext cx="10882993" cy="4770537"/>
          </a:xfrm>
          <a:prstGeom prst="rect">
            <a:avLst/>
          </a:prstGeom>
          <a:noFill/>
        </p:spPr>
        <p:txBody>
          <a:bodyPr wrap="square" rtlCol="0">
            <a:spAutoFit/>
          </a:bodyPr>
          <a:lstStyle/>
          <a:p>
            <a:pPr marL="342900" indent="-342900">
              <a:buAutoNum type="arabicPeriod"/>
            </a:pPr>
            <a:r>
              <a:rPr lang="en-US" sz="1600" b="1" dirty="0"/>
              <a:t>Unified Mobility-as-a-Service (</a:t>
            </a:r>
            <a:r>
              <a:rPr lang="en-US" sz="1600" b="1" dirty="0" err="1"/>
              <a:t>MaaS</a:t>
            </a:r>
            <a:r>
              <a:rPr lang="en-US" sz="1600" b="1" dirty="0"/>
              <a:t>) Payment Integration</a:t>
            </a:r>
          </a:p>
          <a:p>
            <a:r>
              <a:rPr lang="en-US" sz="1600" dirty="0"/>
              <a:t>Implementing a single "</a:t>
            </a:r>
            <a:r>
              <a:rPr lang="en-US" sz="1600" dirty="0" err="1"/>
              <a:t>RouteSync</a:t>
            </a:r>
            <a:r>
              <a:rPr lang="en-US" sz="1600" dirty="0"/>
              <a:t> Wallet" that allows users to pay for buses, trains, e-bikes, and tolls across different providers with one tap, using blockchain or unified QR systems to handle cross-provider settlements.</a:t>
            </a:r>
          </a:p>
          <a:p>
            <a:endParaRPr lang="en-US" sz="1600" dirty="0"/>
          </a:p>
          <a:p>
            <a:r>
              <a:rPr lang="en-US" sz="1600" b="1" dirty="0"/>
              <a:t>2. V2X (Vehicle-to-Everything) Connectivity</a:t>
            </a:r>
          </a:p>
          <a:p>
            <a:r>
              <a:rPr lang="en-US" sz="1600" dirty="0"/>
              <a:t>Integrating with Smart City IoT (Traffic lights, street sensors, and public Wi-Fi) to provide millisecond-accurate data. </a:t>
            </a:r>
            <a:r>
              <a:rPr lang="en-US" sz="1600" dirty="0" err="1"/>
              <a:t>RouteSync</a:t>
            </a:r>
            <a:r>
              <a:rPr lang="en-US" sz="1600" dirty="0"/>
              <a:t> could eventually "request" a green light for a delayed public bus to keep thousands of commuters on schedule.</a:t>
            </a:r>
          </a:p>
          <a:p>
            <a:endParaRPr lang="en-US" sz="1600" dirty="0"/>
          </a:p>
          <a:p>
            <a:r>
              <a:rPr lang="en-US" sz="1600" b="1" dirty="0"/>
              <a:t>3. Completer Implementation of Predictive "Digital Twin" Modeling</a:t>
            </a:r>
          </a:p>
          <a:p>
            <a:r>
              <a:rPr lang="en-US" sz="1600" b="1" dirty="0"/>
              <a:t>Vision:</a:t>
            </a:r>
            <a:r>
              <a:rPr lang="en-US" sz="1600" dirty="0"/>
              <a:t> Using historical data for </a:t>
            </a:r>
            <a:r>
              <a:rPr lang="en-US" sz="1600" b="1" dirty="0"/>
              <a:t>Urban Planning Insights</a:t>
            </a:r>
            <a:r>
              <a:rPr lang="en-US" sz="1600" dirty="0"/>
              <a:t>.</a:t>
            </a:r>
          </a:p>
          <a:p>
            <a:r>
              <a:rPr lang="en-US" sz="1600" b="1" dirty="0"/>
              <a:t>Detail:</a:t>
            </a:r>
            <a:r>
              <a:rPr lang="en-US" sz="1600" dirty="0"/>
              <a:t> Leveraging anonymized commuter patterns to create a "Digital Twin" of the city. This data can be sold to city planners to help them decide where to build new bike lanes or bus routes based on real-world demand gaps identified by </a:t>
            </a:r>
            <a:r>
              <a:rPr lang="en-US" sz="1600" dirty="0" err="1"/>
              <a:t>RouteSync</a:t>
            </a:r>
            <a:endParaRPr lang="en-US" sz="1600" dirty="0"/>
          </a:p>
          <a:p>
            <a:endParaRPr lang="en-US" sz="1600" dirty="0"/>
          </a:p>
          <a:p>
            <a:r>
              <a:rPr lang="en-US" sz="1600" b="1" dirty="0"/>
              <a:t>4. Scaling </a:t>
            </a:r>
            <a:r>
              <a:rPr lang="en-US" sz="1600" b="1" dirty="0" err="1"/>
              <a:t>RouteSync</a:t>
            </a:r>
            <a:r>
              <a:rPr lang="en-US" sz="1600" b="1" dirty="0"/>
              <a:t> to multiple cities across India.</a:t>
            </a:r>
            <a:br>
              <a:rPr lang="en-US" sz="1600" b="1" dirty="0"/>
            </a:br>
            <a:br>
              <a:rPr lang="en-US" sz="1600" b="1" dirty="0"/>
            </a:br>
            <a:r>
              <a:rPr lang="en-US" sz="1600" b="1" dirty="0"/>
              <a:t>5.  </a:t>
            </a:r>
          </a:p>
          <a:p>
            <a:endParaRPr lang="en-US" sz="1600" dirty="0"/>
          </a:p>
        </p:txBody>
      </p:sp>
      <p:sp>
        <p:nvSpPr>
          <p:cNvPr id="5" name="Rectangle 2">
            <a:extLst>
              <a:ext uri="{FF2B5EF4-FFF2-40B4-BE49-F238E27FC236}">
                <a16:creationId xmlns:a16="http://schemas.microsoft.com/office/drawing/2014/main" id="{260D16A8-15AC-92AA-826E-181488F1D41A}"/>
              </a:ext>
            </a:extLst>
          </p:cNvPr>
          <p:cNvSpPr>
            <a:spLocks noChangeArrowheads="1"/>
          </p:cNvSpPr>
          <p:nvPr/>
        </p:nvSpPr>
        <p:spPr bwMode="auto">
          <a:xfrm>
            <a:off x="579663" y="5501904"/>
            <a:ext cx="10156372" cy="87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Google Sans Text"/>
              </a:rPr>
              <a:t>Proprietary Carbon-Footprint Calculation:</a:t>
            </a:r>
            <a:r>
              <a:rPr kumimoji="0" lang="en-US" altLang="en-US" sz="1800" b="0" i="0" u="none" strike="noStrike" cap="none" normalizeH="0" baseline="0" dirty="0">
                <a:ln>
                  <a:noFill/>
                </a:ln>
                <a:solidFill>
                  <a:schemeClr val="tx1"/>
                </a:solidFill>
                <a:effectLst/>
              </a:rPr>
              <a:t> Our optimization engine integrates a real-time carbon emission coefficient for every transport mode—calculating the </a:t>
            </a:r>
            <a:r>
              <a:rPr kumimoji="0" lang="en-US" altLang="en-US" sz="1800" b="0" i="0" u="none" strike="noStrike" cap="none" normalizeH="0" baseline="0" dirty="0">
                <a:ln>
                  <a:noFill/>
                </a:ln>
                <a:solidFill>
                  <a:schemeClr val="tx1"/>
                </a:solidFill>
                <a:effectLst/>
                <a:latin typeface="Google Sans Text"/>
              </a:rPr>
              <a:t>CO</a:t>
            </a:r>
            <a:r>
              <a:rPr lang="en-US" altLang="en-US" sz="1800" dirty="0">
                <a:solidFill>
                  <a:schemeClr val="tx1"/>
                </a:solidFill>
                <a:latin typeface="Google Sans Text"/>
              </a:rPr>
              <a:t>^2</a:t>
            </a:r>
            <a:r>
              <a:rPr kumimoji="0" lang="en-US" altLang="en-US" sz="1800" b="0" i="0" u="none" strike="noStrike" cap="none" normalizeH="0" baseline="0" dirty="0">
                <a:ln>
                  <a:noFill/>
                </a:ln>
                <a:solidFill>
                  <a:schemeClr val="tx1"/>
                </a:solidFill>
                <a:effectLst/>
              </a:rPr>
              <a:t> output based on vehicle type, traffic congestion, and distance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36706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4">
          <a:extLst>
            <a:ext uri="{FF2B5EF4-FFF2-40B4-BE49-F238E27FC236}">
              <a16:creationId xmlns:a16="http://schemas.microsoft.com/office/drawing/2014/main" id="{2166F986-3C94-C86A-E81E-498FB58B09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9F5A38-60B6-4F88-EEC5-02B5D33CB8F2}"/>
              </a:ext>
            </a:extLst>
          </p:cNvPr>
          <p:cNvSpPr txBox="1">
            <a:spLocks/>
          </p:cNvSpPr>
          <p:nvPr/>
        </p:nvSpPr>
        <p:spPr>
          <a:xfrm>
            <a:off x="446315" y="582388"/>
            <a:ext cx="8011885" cy="461665"/>
          </a:xfrm>
          <a:prstGeom prst="rect">
            <a:avLst/>
          </a:prstGeom>
        </p:spPr>
        <p:txBody>
          <a:bodyPr wrap="square" lIns="0" tIns="0" rIns="0" bIns="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a:solidFill>
                  <a:srgbClr val="A20000"/>
                </a:solidFill>
                <a:latin typeface="Vodafone Rg" panose="020B0606080202020204" pitchFamily="34" charset="0"/>
              </a:rPr>
              <a:t>Bank Details</a:t>
            </a:r>
          </a:p>
        </p:txBody>
      </p:sp>
      <p:graphicFrame>
        <p:nvGraphicFramePr>
          <p:cNvPr id="4" name="Table 3">
            <a:extLst>
              <a:ext uri="{FF2B5EF4-FFF2-40B4-BE49-F238E27FC236}">
                <a16:creationId xmlns:a16="http://schemas.microsoft.com/office/drawing/2014/main" id="{E70FD0F6-17FE-ABF1-7D8E-4A204CDDEEB6}"/>
              </a:ext>
            </a:extLst>
          </p:cNvPr>
          <p:cNvGraphicFramePr>
            <a:graphicFrameLocks noGrp="1"/>
          </p:cNvGraphicFramePr>
          <p:nvPr>
            <p:extLst>
              <p:ext uri="{D42A27DB-BD31-4B8C-83A1-F6EECF244321}">
                <p14:modId xmlns:p14="http://schemas.microsoft.com/office/powerpoint/2010/main" val="3064028549"/>
              </p:ext>
            </p:extLst>
          </p:nvPr>
        </p:nvGraphicFramePr>
        <p:xfrm>
          <a:off x="476105" y="1085545"/>
          <a:ext cx="11264628" cy="2108200"/>
        </p:xfrm>
        <a:graphic>
          <a:graphicData uri="http://schemas.openxmlformats.org/drawingml/2006/table">
            <a:tbl>
              <a:tblPr firstRow="1" bandRow="1">
                <a:tableStyleId>{0AAD8F4D-43EB-41E5-8A38-28AB6DFB1B60}</a:tableStyleId>
              </a:tblPr>
              <a:tblGrid>
                <a:gridCol w="1877438">
                  <a:extLst>
                    <a:ext uri="{9D8B030D-6E8A-4147-A177-3AD203B41FA5}">
                      <a16:colId xmlns:a16="http://schemas.microsoft.com/office/drawing/2014/main" val="276395733"/>
                    </a:ext>
                  </a:extLst>
                </a:gridCol>
                <a:gridCol w="1788326">
                  <a:extLst>
                    <a:ext uri="{9D8B030D-6E8A-4147-A177-3AD203B41FA5}">
                      <a16:colId xmlns:a16="http://schemas.microsoft.com/office/drawing/2014/main" val="68367769"/>
                    </a:ext>
                  </a:extLst>
                </a:gridCol>
                <a:gridCol w="1966550">
                  <a:extLst>
                    <a:ext uri="{9D8B030D-6E8A-4147-A177-3AD203B41FA5}">
                      <a16:colId xmlns:a16="http://schemas.microsoft.com/office/drawing/2014/main" val="3364172202"/>
                    </a:ext>
                  </a:extLst>
                </a:gridCol>
                <a:gridCol w="1877438">
                  <a:extLst>
                    <a:ext uri="{9D8B030D-6E8A-4147-A177-3AD203B41FA5}">
                      <a16:colId xmlns:a16="http://schemas.microsoft.com/office/drawing/2014/main" val="3594999873"/>
                    </a:ext>
                  </a:extLst>
                </a:gridCol>
                <a:gridCol w="1877438">
                  <a:extLst>
                    <a:ext uri="{9D8B030D-6E8A-4147-A177-3AD203B41FA5}">
                      <a16:colId xmlns:a16="http://schemas.microsoft.com/office/drawing/2014/main" val="3962065889"/>
                    </a:ext>
                  </a:extLst>
                </a:gridCol>
                <a:gridCol w="1877438">
                  <a:extLst>
                    <a:ext uri="{9D8B030D-6E8A-4147-A177-3AD203B41FA5}">
                      <a16:colId xmlns:a16="http://schemas.microsoft.com/office/drawing/2014/main" val="144685500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a:solidFill>
                            <a:schemeClr val="bg1"/>
                          </a:solidFill>
                          <a:latin typeface="Calibri" panose="020F0502020204030204" pitchFamily="34" charset="0"/>
                          <a:cs typeface="Calibri" panose="020F0502020204030204" pitchFamily="34" charset="0"/>
                        </a:rPr>
                        <a:t>Full Name (as per bank records):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20000"/>
                    </a:solidFill>
                  </a:tcPr>
                </a:tc>
                <a:tc>
                  <a:txBody>
                    <a:bodyPr/>
                    <a:lstStyle/>
                    <a:p>
                      <a:pPr algn="ctr"/>
                      <a:r>
                        <a:rPr lang="en-US" sz="1600" b="1" dirty="0">
                          <a:solidFill>
                            <a:schemeClr val="bg1"/>
                          </a:solidFill>
                          <a:latin typeface="Calibri" panose="020F0502020204030204" pitchFamily="34" charset="0"/>
                          <a:cs typeface="Calibri" panose="020F0502020204030204" pitchFamily="34" charset="0"/>
                        </a:rPr>
                        <a:t>Bank Name</a:t>
                      </a:r>
                      <a:endParaRPr lang="en-US" sz="16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20000"/>
                    </a:solidFill>
                  </a:tcPr>
                </a:tc>
                <a:tc>
                  <a:txBody>
                    <a:bodyPr/>
                    <a:lstStyle/>
                    <a:p>
                      <a:pPr algn="ctr"/>
                      <a:r>
                        <a:rPr lang="en-US" sz="1600" b="1">
                          <a:solidFill>
                            <a:schemeClr val="bg1"/>
                          </a:solidFill>
                          <a:latin typeface="Calibri" panose="020F0502020204030204" pitchFamily="34" charset="0"/>
                          <a:cs typeface="Calibri" panose="020F0502020204030204" pitchFamily="34" charset="0"/>
                        </a:rPr>
                        <a:t>Branch Name</a:t>
                      </a:r>
                      <a:endParaRPr lang="en-US" sz="1600" b="1">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20000"/>
                    </a:solidFill>
                  </a:tcPr>
                </a:tc>
                <a:tc>
                  <a:txBody>
                    <a:bodyPr/>
                    <a:lstStyle/>
                    <a:p>
                      <a:pPr algn="ctr"/>
                      <a:r>
                        <a:rPr lang="en-US" sz="1600" b="1">
                          <a:solidFill>
                            <a:schemeClr val="bg1"/>
                          </a:solidFill>
                          <a:latin typeface="Calibri" panose="020F0502020204030204" pitchFamily="34" charset="0"/>
                          <a:cs typeface="Calibri" panose="020F0502020204030204" pitchFamily="34" charset="0"/>
                        </a:rPr>
                        <a:t>Account Number</a:t>
                      </a:r>
                      <a:endParaRPr lang="en-US" sz="1600" b="1">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2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a:solidFill>
                            <a:schemeClr val="bg1"/>
                          </a:solidFill>
                          <a:latin typeface="Calibri" panose="020F0502020204030204" pitchFamily="34" charset="0"/>
                          <a:cs typeface="Calibri" panose="020F0502020204030204" pitchFamily="34" charset="0"/>
                        </a:rPr>
                        <a:t>Account Type (Savings / Current)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20000"/>
                    </a:solidFill>
                  </a:tcPr>
                </a:tc>
                <a:tc>
                  <a:txBody>
                    <a:bodyPr/>
                    <a:lstStyle/>
                    <a:p>
                      <a:pPr algn="ctr"/>
                      <a:r>
                        <a:rPr lang="en-US" sz="1600" b="1" dirty="0">
                          <a:solidFill>
                            <a:schemeClr val="bg1"/>
                          </a:solidFill>
                          <a:latin typeface="Calibri" panose="020F0502020204030204" pitchFamily="34" charset="0"/>
                          <a:cs typeface="Calibri" panose="020F0502020204030204" pitchFamily="34" charset="0"/>
                        </a:rPr>
                        <a:t>IFSC Code</a:t>
                      </a:r>
                      <a:endParaRPr lang="en-US" sz="16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20000"/>
                    </a:solidFill>
                  </a:tcPr>
                </a:tc>
                <a:extLst>
                  <a:ext uri="{0D108BD9-81ED-4DB2-BD59-A6C34878D82A}">
                    <a16:rowId xmlns:a16="http://schemas.microsoft.com/office/drawing/2014/main" val="3445502574"/>
                  </a:ext>
                </a:extLst>
              </a:tr>
              <a:tr h="3882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latin typeface="Calibri" panose="020F0502020204030204" pitchFamily="34" charset="0"/>
                          <a:cs typeface="Calibri" panose="020F0502020204030204" pitchFamily="34" charset="0"/>
                        </a:rPr>
                        <a:t>Soham Shripad Mule</a:t>
                      </a:r>
                    </a:p>
                  </a:txBody>
                  <a:tcPr>
                    <a:lnL w="12700" cap="flat" cmpd="sng" algn="ctr">
                      <a:solidFill>
                        <a:srgbClr val="A20000"/>
                      </a:solidFill>
                      <a:prstDash val="solid"/>
                      <a:round/>
                      <a:headEnd type="none" w="med" len="med"/>
                      <a:tailEnd type="none" w="med" len="med"/>
                    </a:lnL>
                    <a:lnR w="12700" cap="flat" cmpd="sng" algn="ctr">
                      <a:solidFill>
                        <a:srgbClr val="A2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A20000"/>
                      </a:solidFill>
                      <a:prstDash val="solid"/>
                      <a:round/>
                      <a:headEnd type="none" w="med" len="med"/>
                      <a:tailEnd type="none" w="med" len="med"/>
                    </a:lnB>
                    <a:lnTlToBr w="12700" cmpd="sng">
                      <a:noFill/>
                      <a:prstDash val="solid"/>
                    </a:lnTlToBr>
                    <a:lnBlToTr w="12700" cmpd="sng">
                      <a:noFill/>
                      <a:prstDash val="solid"/>
                    </a:lnBlToTr>
                    <a:solidFill>
                      <a:srgbClr val="FFF7F7"/>
                    </a:solidFill>
                  </a:tcPr>
                </a:tc>
                <a:tc>
                  <a:txBody>
                    <a:bodyPr/>
                    <a:lstStyle/>
                    <a:p>
                      <a:pPr algn="ctr"/>
                      <a:r>
                        <a:rPr lang="en-US" sz="1600" b="0" dirty="0">
                          <a:solidFill>
                            <a:schemeClr val="tx1"/>
                          </a:solidFill>
                          <a:latin typeface="Calibri" panose="020F0502020204030204" pitchFamily="34" charset="0"/>
                          <a:cs typeface="Calibri" panose="020F0502020204030204" pitchFamily="34" charset="0"/>
                        </a:rPr>
                        <a:t>Bank of Baroda</a:t>
                      </a:r>
                    </a:p>
                  </a:txBody>
                  <a:tcPr>
                    <a:lnL w="12700" cap="flat" cmpd="sng" algn="ctr">
                      <a:solidFill>
                        <a:srgbClr val="A20000"/>
                      </a:solidFill>
                      <a:prstDash val="solid"/>
                      <a:round/>
                      <a:headEnd type="none" w="med" len="med"/>
                      <a:tailEnd type="none" w="med" len="med"/>
                    </a:lnL>
                    <a:lnR w="12700" cap="flat" cmpd="sng" algn="ctr">
                      <a:solidFill>
                        <a:srgbClr val="A2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A20000"/>
                      </a:solidFill>
                      <a:prstDash val="solid"/>
                      <a:round/>
                      <a:headEnd type="none" w="med" len="med"/>
                      <a:tailEnd type="none" w="med" len="med"/>
                    </a:lnB>
                    <a:lnTlToBr w="12700" cmpd="sng">
                      <a:noFill/>
                      <a:prstDash val="solid"/>
                    </a:lnTlToBr>
                    <a:lnBlToTr w="12700" cmpd="sng">
                      <a:noFill/>
                      <a:prstDash val="solid"/>
                    </a:lnBlToTr>
                    <a:solidFill>
                      <a:srgbClr val="FFF7F7"/>
                    </a:solidFill>
                  </a:tcPr>
                </a:tc>
                <a:tc>
                  <a:txBody>
                    <a:bodyPr/>
                    <a:lstStyle/>
                    <a:p>
                      <a:pPr algn="ctr"/>
                      <a:r>
                        <a:rPr lang="en-US" sz="1600" b="0" dirty="0" err="1">
                          <a:solidFill>
                            <a:schemeClr val="tx1"/>
                          </a:solidFill>
                          <a:latin typeface="Calibri" panose="020F0502020204030204" pitchFamily="34" charset="0"/>
                          <a:cs typeface="Calibri" panose="020F0502020204030204" pitchFamily="34" charset="0"/>
                        </a:rPr>
                        <a:t>Sahakar</a:t>
                      </a:r>
                      <a:r>
                        <a:rPr lang="en-US" sz="1600" b="0" dirty="0">
                          <a:solidFill>
                            <a:schemeClr val="tx1"/>
                          </a:solidFill>
                          <a:latin typeface="Calibri" panose="020F0502020204030204" pitchFamily="34" charset="0"/>
                          <a:cs typeface="Calibri" panose="020F0502020204030204" pitchFamily="34" charset="0"/>
                        </a:rPr>
                        <a:t> Nagar</a:t>
                      </a:r>
                    </a:p>
                  </a:txBody>
                  <a:tcPr>
                    <a:lnL w="12700" cap="flat" cmpd="sng" algn="ctr">
                      <a:solidFill>
                        <a:srgbClr val="A20000"/>
                      </a:solidFill>
                      <a:prstDash val="solid"/>
                      <a:round/>
                      <a:headEnd type="none" w="med" len="med"/>
                      <a:tailEnd type="none" w="med" len="med"/>
                    </a:lnL>
                    <a:lnR w="12700" cap="flat" cmpd="sng" algn="ctr">
                      <a:solidFill>
                        <a:srgbClr val="A2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A20000"/>
                      </a:solidFill>
                      <a:prstDash val="solid"/>
                      <a:round/>
                      <a:headEnd type="none" w="med" len="med"/>
                      <a:tailEnd type="none" w="med" len="med"/>
                    </a:lnB>
                    <a:lnTlToBr w="12700" cmpd="sng">
                      <a:noFill/>
                      <a:prstDash val="solid"/>
                    </a:lnTlToBr>
                    <a:lnBlToTr w="12700" cmpd="sng">
                      <a:noFill/>
                      <a:prstDash val="solid"/>
                    </a:lnBlToTr>
                    <a:solidFill>
                      <a:srgbClr val="FFF7F7"/>
                    </a:solidFill>
                  </a:tcPr>
                </a:tc>
                <a:tc>
                  <a:txBody>
                    <a:bodyPr/>
                    <a:lstStyle/>
                    <a:p>
                      <a:pPr algn="ctr"/>
                      <a:r>
                        <a:rPr lang="en-US" sz="1600" b="0" dirty="0">
                          <a:solidFill>
                            <a:schemeClr val="tx1"/>
                          </a:solidFill>
                          <a:latin typeface="Calibri" panose="020F0502020204030204" pitchFamily="34" charset="0"/>
                          <a:cs typeface="Calibri" panose="020F0502020204030204" pitchFamily="34" charset="0"/>
                        </a:rPr>
                        <a:t>44220100012810</a:t>
                      </a:r>
                    </a:p>
                  </a:txBody>
                  <a:tcPr>
                    <a:lnL w="12700" cap="flat" cmpd="sng" algn="ctr">
                      <a:solidFill>
                        <a:srgbClr val="A20000"/>
                      </a:solidFill>
                      <a:prstDash val="solid"/>
                      <a:round/>
                      <a:headEnd type="none" w="med" len="med"/>
                      <a:tailEnd type="none" w="med" len="med"/>
                    </a:lnL>
                    <a:lnR w="12700" cap="flat" cmpd="sng" algn="ctr">
                      <a:solidFill>
                        <a:srgbClr val="A2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A20000"/>
                      </a:solidFill>
                      <a:prstDash val="solid"/>
                      <a:round/>
                      <a:headEnd type="none" w="med" len="med"/>
                      <a:tailEnd type="none" w="med" len="med"/>
                    </a:lnB>
                    <a:lnTlToBr w="12700" cmpd="sng">
                      <a:noFill/>
                      <a:prstDash val="solid"/>
                    </a:lnTlToBr>
                    <a:lnBlToTr w="12700" cmpd="sng">
                      <a:noFill/>
                      <a:prstDash val="solid"/>
                    </a:lnBlToTr>
                    <a:solidFill>
                      <a:srgbClr val="FF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latin typeface="Calibri" panose="020F0502020204030204" pitchFamily="34" charset="0"/>
                          <a:cs typeface="Calibri" panose="020F0502020204030204" pitchFamily="34" charset="0"/>
                        </a:rPr>
                        <a:t>Savings</a:t>
                      </a:r>
                    </a:p>
                  </a:txBody>
                  <a:tcPr>
                    <a:lnL w="12700" cap="flat" cmpd="sng" algn="ctr">
                      <a:solidFill>
                        <a:srgbClr val="A20000"/>
                      </a:solidFill>
                      <a:prstDash val="solid"/>
                      <a:round/>
                      <a:headEnd type="none" w="med" len="med"/>
                      <a:tailEnd type="none" w="med" len="med"/>
                    </a:lnL>
                    <a:lnR w="12700" cap="flat" cmpd="sng" algn="ctr">
                      <a:solidFill>
                        <a:srgbClr val="A2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A20000"/>
                      </a:solidFill>
                      <a:prstDash val="solid"/>
                      <a:round/>
                      <a:headEnd type="none" w="med" len="med"/>
                      <a:tailEnd type="none" w="med" len="med"/>
                    </a:lnB>
                    <a:lnTlToBr w="12700" cmpd="sng">
                      <a:noFill/>
                      <a:prstDash val="solid"/>
                    </a:lnTlToBr>
                    <a:lnBlToTr w="12700" cmpd="sng">
                      <a:noFill/>
                      <a:prstDash val="solid"/>
                    </a:lnBlToTr>
                    <a:solidFill>
                      <a:srgbClr val="FFF7F7"/>
                    </a:solidFill>
                  </a:tcPr>
                </a:tc>
                <a:tc>
                  <a:txBody>
                    <a:bodyPr/>
                    <a:lstStyle/>
                    <a:p>
                      <a:pPr algn="ctr"/>
                      <a:r>
                        <a:rPr lang="en-US" sz="1600" b="0" dirty="0">
                          <a:solidFill>
                            <a:schemeClr val="tx1"/>
                          </a:solidFill>
                          <a:latin typeface="Calibri" panose="020F0502020204030204" pitchFamily="34" charset="0"/>
                          <a:cs typeface="Calibri" panose="020F0502020204030204" pitchFamily="34" charset="0"/>
                        </a:rPr>
                        <a:t>BARB0SAHPUN</a:t>
                      </a:r>
                    </a:p>
                  </a:txBody>
                  <a:tcPr>
                    <a:lnL w="12700" cap="flat" cmpd="sng" algn="ctr">
                      <a:solidFill>
                        <a:srgbClr val="A20000"/>
                      </a:solidFill>
                      <a:prstDash val="solid"/>
                      <a:round/>
                      <a:headEnd type="none" w="med" len="med"/>
                      <a:tailEnd type="none" w="med" len="med"/>
                    </a:lnL>
                    <a:lnR w="12700" cap="flat" cmpd="sng" algn="ctr">
                      <a:solidFill>
                        <a:srgbClr val="A2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A20000"/>
                      </a:solidFill>
                      <a:prstDash val="solid"/>
                      <a:round/>
                      <a:headEnd type="none" w="med" len="med"/>
                      <a:tailEnd type="none" w="med" len="med"/>
                    </a:lnB>
                    <a:lnTlToBr w="12700" cmpd="sng">
                      <a:noFill/>
                      <a:prstDash val="solid"/>
                    </a:lnTlToBr>
                    <a:lnBlToTr w="12700" cmpd="sng">
                      <a:noFill/>
                      <a:prstDash val="solid"/>
                    </a:lnBlToTr>
                    <a:solidFill>
                      <a:srgbClr val="FFF7F7"/>
                    </a:solidFill>
                  </a:tcPr>
                </a:tc>
                <a:extLst>
                  <a:ext uri="{0D108BD9-81ED-4DB2-BD59-A6C34878D82A}">
                    <a16:rowId xmlns:a16="http://schemas.microsoft.com/office/drawing/2014/main" val="71784040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latin typeface="Calibri" panose="020F0502020204030204" pitchFamily="34" charset="0"/>
                          <a:cs typeface="Calibri" panose="020F0502020204030204" pitchFamily="34" charset="0"/>
                        </a:rPr>
                        <a:t>ADITYA AJAY TILEKAR</a:t>
                      </a:r>
                    </a:p>
                  </a:txBody>
                  <a:tcPr>
                    <a:lnL w="12700" cap="flat" cmpd="sng" algn="ctr">
                      <a:solidFill>
                        <a:srgbClr val="A20000"/>
                      </a:solidFill>
                      <a:prstDash val="solid"/>
                      <a:round/>
                      <a:headEnd type="none" w="med" len="med"/>
                      <a:tailEnd type="none" w="med" len="med"/>
                    </a:lnL>
                    <a:lnR w="12700" cap="flat" cmpd="sng" algn="ctr">
                      <a:solidFill>
                        <a:srgbClr val="A20000"/>
                      </a:solidFill>
                      <a:prstDash val="solid"/>
                      <a:round/>
                      <a:headEnd type="none" w="med" len="med"/>
                      <a:tailEnd type="none" w="med" len="med"/>
                    </a:lnR>
                    <a:lnT w="12700" cap="flat" cmpd="sng" algn="ctr">
                      <a:solidFill>
                        <a:srgbClr val="A20000"/>
                      </a:solidFill>
                      <a:prstDash val="solid"/>
                      <a:round/>
                      <a:headEnd type="none" w="med" len="med"/>
                      <a:tailEnd type="none" w="med" len="med"/>
                    </a:lnT>
                    <a:lnB w="12700" cap="flat" cmpd="sng" algn="ctr">
                      <a:solidFill>
                        <a:srgbClr val="A20000"/>
                      </a:solidFill>
                      <a:prstDash val="solid"/>
                      <a:round/>
                      <a:headEnd type="none" w="med" len="med"/>
                      <a:tailEnd type="none" w="med" len="med"/>
                    </a:lnB>
                    <a:lnTlToBr w="12700" cmpd="sng">
                      <a:noFill/>
                      <a:prstDash val="solid"/>
                    </a:lnTlToBr>
                    <a:lnBlToTr w="12700" cmpd="sng">
                      <a:noFill/>
                      <a:prstDash val="solid"/>
                    </a:lnBlToTr>
                    <a:solidFill>
                      <a:srgbClr val="FFF7F7"/>
                    </a:solidFill>
                  </a:tcPr>
                </a:tc>
                <a:tc>
                  <a:txBody>
                    <a:bodyPr/>
                    <a:lstStyle/>
                    <a:p>
                      <a:pPr algn="ctr"/>
                      <a:r>
                        <a:rPr lang="en-US" sz="1600" b="0" dirty="0">
                          <a:solidFill>
                            <a:schemeClr val="tx1"/>
                          </a:solidFill>
                          <a:latin typeface="Calibri" panose="020F0502020204030204" pitchFamily="34" charset="0"/>
                          <a:cs typeface="Calibri" panose="020F0502020204030204" pitchFamily="34" charset="0"/>
                        </a:rPr>
                        <a:t>SVC Co-operative</a:t>
                      </a:r>
                      <a:br>
                        <a:rPr lang="en-US" sz="1600" b="0" dirty="0">
                          <a:solidFill>
                            <a:schemeClr val="tx1"/>
                          </a:solidFill>
                          <a:latin typeface="Calibri" panose="020F0502020204030204" pitchFamily="34" charset="0"/>
                          <a:cs typeface="Calibri" panose="020F0502020204030204" pitchFamily="34" charset="0"/>
                        </a:rPr>
                      </a:br>
                      <a:r>
                        <a:rPr lang="en-US" sz="1600" b="0" dirty="0">
                          <a:solidFill>
                            <a:schemeClr val="tx1"/>
                          </a:solidFill>
                          <a:latin typeface="Calibri" panose="020F0502020204030204" pitchFamily="34" charset="0"/>
                          <a:cs typeface="Calibri" panose="020F0502020204030204" pitchFamily="34" charset="0"/>
                        </a:rPr>
                        <a:t>BANK LTD.</a:t>
                      </a:r>
                    </a:p>
                  </a:txBody>
                  <a:tcPr>
                    <a:lnL w="12700" cap="flat" cmpd="sng" algn="ctr">
                      <a:solidFill>
                        <a:srgbClr val="A20000"/>
                      </a:solidFill>
                      <a:prstDash val="solid"/>
                      <a:round/>
                      <a:headEnd type="none" w="med" len="med"/>
                      <a:tailEnd type="none" w="med" len="med"/>
                    </a:lnL>
                    <a:lnR w="12700" cap="flat" cmpd="sng" algn="ctr">
                      <a:solidFill>
                        <a:srgbClr val="A20000"/>
                      </a:solidFill>
                      <a:prstDash val="solid"/>
                      <a:round/>
                      <a:headEnd type="none" w="med" len="med"/>
                      <a:tailEnd type="none" w="med" len="med"/>
                    </a:lnR>
                    <a:lnT w="12700" cap="flat" cmpd="sng" algn="ctr">
                      <a:solidFill>
                        <a:srgbClr val="A20000"/>
                      </a:solidFill>
                      <a:prstDash val="solid"/>
                      <a:round/>
                      <a:headEnd type="none" w="med" len="med"/>
                      <a:tailEnd type="none" w="med" len="med"/>
                    </a:lnT>
                    <a:lnB w="12700" cap="flat" cmpd="sng" algn="ctr">
                      <a:solidFill>
                        <a:srgbClr val="A20000"/>
                      </a:solidFill>
                      <a:prstDash val="solid"/>
                      <a:round/>
                      <a:headEnd type="none" w="med" len="med"/>
                      <a:tailEnd type="none" w="med" len="med"/>
                    </a:lnB>
                    <a:lnTlToBr w="12700" cmpd="sng">
                      <a:noFill/>
                      <a:prstDash val="solid"/>
                    </a:lnTlToBr>
                    <a:lnBlToTr w="12700" cmpd="sng">
                      <a:noFill/>
                      <a:prstDash val="solid"/>
                    </a:lnBlToTr>
                    <a:solidFill>
                      <a:srgbClr val="FFF7F7"/>
                    </a:solidFill>
                  </a:tcPr>
                </a:tc>
                <a:tc>
                  <a:txBody>
                    <a:bodyPr/>
                    <a:lstStyle/>
                    <a:p>
                      <a:pPr algn="ctr"/>
                      <a:r>
                        <a:rPr lang="en-US" sz="1600" b="0" dirty="0">
                          <a:solidFill>
                            <a:schemeClr val="tx1"/>
                          </a:solidFill>
                          <a:latin typeface="Calibri" panose="020F0502020204030204" pitchFamily="34" charset="0"/>
                          <a:cs typeface="Calibri" panose="020F0502020204030204" pitchFamily="34" charset="0"/>
                        </a:rPr>
                        <a:t>Hadapsar</a:t>
                      </a:r>
                    </a:p>
                  </a:txBody>
                  <a:tcPr>
                    <a:lnL w="12700" cap="flat" cmpd="sng" algn="ctr">
                      <a:solidFill>
                        <a:srgbClr val="A20000"/>
                      </a:solidFill>
                      <a:prstDash val="solid"/>
                      <a:round/>
                      <a:headEnd type="none" w="med" len="med"/>
                      <a:tailEnd type="none" w="med" len="med"/>
                    </a:lnL>
                    <a:lnR w="12700" cap="flat" cmpd="sng" algn="ctr">
                      <a:solidFill>
                        <a:srgbClr val="A20000"/>
                      </a:solidFill>
                      <a:prstDash val="solid"/>
                      <a:round/>
                      <a:headEnd type="none" w="med" len="med"/>
                      <a:tailEnd type="none" w="med" len="med"/>
                    </a:lnR>
                    <a:lnT w="12700" cap="flat" cmpd="sng" algn="ctr">
                      <a:solidFill>
                        <a:srgbClr val="A20000"/>
                      </a:solidFill>
                      <a:prstDash val="solid"/>
                      <a:round/>
                      <a:headEnd type="none" w="med" len="med"/>
                      <a:tailEnd type="none" w="med" len="med"/>
                    </a:lnT>
                    <a:lnB w="12700" cap="flat" cmpd="sng" algn="ctr">
                      <a:solidFill>
                        <a:srgbClr val="A20000"/>
                      </a:solidFill>
                      <a:prstDash val="solid"/>
                      <a:round/>
                      <a:headEnd type="none" w="med" len="med"/>
                      <a:tailEnd type="none" w="med" len="med"/>
                    </a:lnB>
                    <a:lnTlToBr w="12700" cmpd="sng">
                      <a:noFill/>
                      <a:prstDash val="solid"/>
                    </a:lnTlToBr>
                    <a:lnBlToTr w="12700" cmpd="sng">
                      <a:noFill/>
                      <a:prstDash val="solid"/>
                    </a:lnBlToTr>
                    <a:solidFill>
                      <a:srgbClr val="FFF7F7"/>
                    </a:solidFill>
                  </a:tcPr>
                </a:tc>
                <a:tc>
                  <a:txBody>
                    <a:bodyPr/>
                    <a:lstStyle/>
                    <a:p>
                      <a:pPr algn="ctr"/>
                      <a:r>
                        <a:rPr lang="en-US" sz="1600" b="0" dirty="0">
                          <a:solidFill>
                            <a:schemeClr val="tx1"/>
                          </a:solidFill>
                          <a:latin typeface="Calibri" panose="020F0502020204030204" pitchFamily="34" charset="0"/>
                          <a:cs typeface="Calibri" panose="020F0502020204030204" pitchFamily="34" charset="0"/>
                        </a:rPr>
                        <a:t>300003000056796</a:t>
                      </a:r>
                    </a:p>
                  </a:txBody>
                  <a:tcPr>
                    <a:lnL w="12700" cap="flat" cmpd="sng" algn="ctr">
                      <a:solidFill>
                        <a:srgbClr val="A20000"/>
                      </a:solidFill>
                      <a:prstDash val="solid"/>
                      <a:round/>
                      <a:headEnd type="none" w="med" len="med"/>
                      <a:tailEnd type="none" w="med" len="med"/>
                    </a:lnL>
                    <a:lnR w="12700" cap="flat" cmpd="sng" algn="ctr">
                      <a:solidFill>
                        <a:srgbClr val="A20000"/>
                      </a:solidFill>
                      <a:prstDash val="solid"/>
                      <a:round/>
                      <a:headEnd type="none" w="med" len="med"/>
                      <a:tailEnd type="none" w="med" len="med"/>
                    </a:lnR>
                    <a:lnT w="12700" cap="flat" cmpd="sng" algn="ctr">
                      <a:solidFill>
                        <a:srgbClr val="A20000"/>
                      </a:solidFill>
                      <a:prstDash val="solid"/>
                      <a:round/>
                      <a:headEnd type="none" w="med" len="med"/>
                      <a:tailEnd type="none" w="med" len="med"/>
                    </a:lnT>
                    <a:lnB w="12700" cap="flat" cmpd="sng" algn="ctr">
                      <a:solidFill>
                        <a:srgbClr val="A20000"/>
                      </a:solidFill>
                      <a:prstDash val="solid"/>
                      <a:round/>
                      <a:headEnd type="none" w="med" len="med"/>
                      <a:tailEnd type="none" w="med" len="med"/>
                    </a:lnB>
                    <a:lnTlToBr w="12700" cmpd="sng">
                      <a:noFill/>
                      <a:prstDash val="solid"/>
                    </a:lnTlToBr>
                    <a:lnBlToTr w="12700" cmpd="sng">
                      <a:noFill/>
                      <a:prstDash val="solid"/>
                    </a:lnBlToTr>
                    <a:solidFill>
                      <a:srgbClr val="FF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latin typeface="Calibri" panose="020F0502020204030204" pitchFamily="34" charset="0"/>
                          <a:cs typeface="Calibri" panose="020F0502020204030204" pitchFamily="34" charset="0"/>
                        </a:rPr>
                        <a:t>Savings</a:t>
                      </a:r>
                    </a:p>
                  </a:txBody>
                  <a:tcPr>
                    <a:lnL w="12700" cap="flat" cmpd="sng" algn="ctr">
                      <a:solidFill>
                        <a:srgbClr val="A20000"/>
                      </a:solidFill>
                      <a:prstDash val="solid"/>
                      <a:round/>
                      <a:headEnd type="none" w="med" len="med"/>
                      <a:tailEnd type="none" w="med" len="med"/>
                    </a:lnL>
                    <a:lnR w="12700" cap="flat" cmpd="sng" algn="ctr">
                      <a:solidFill>
                        <a:srgbClr val="A20000"/>
                      </a:solidFill>
                      <a:prstDash val="solid"/>
                      <a:round/>
                      <a:headEnd type="none" w="med" len="med"/>
                      <a:tailEnd type="none" w="med" len="med"/>
                    </a:lnR>
                    <a:lnT w="12700" cap="flat" cmpd="sng" algn="ctr">
                      <a:solidFill>
                        <a:srgbClr val="A20000"/>
                      </a:solidFill>
                      <a:prstDash val="solid"/>
                      <a:round/>
                      <a:headEnd type="none" w="med" len="med"/>
                      <a:tailEnd type="none" w="med" len="med"/>
                    </a:lnT>
                    <a:lnB w="12700" cap="flat" cmpd="sng" algn="ctr">
                      <a:solidFill>
                        <a:srgbClr val="A20000"/>
                      </a:solidFill>
                      <a:prstDash val="solid"/>
                      <a:round/>
                      <a:headEnd type="none" w="med" len="med"/>
                      <a:tailEnd type="none" w="med" len="med"/>
                    </a:lnB>
                    <a:lnTlToBr w="12700" cmpd="sng">
                      <a:noFill/>
                      <a:prstDash val="solid"/>
                    </a:lnTlToBr>
                    <a:lnBlToTr w="12700" cmpd="sng">
                      <a:noFill/>
                      <a:prstDash val="solid"/>
                    </a:lnBlToTr>
                    <a:solidFill>
                      <a:srgbClr val="FFF7F7"/>
                    </a:solidFill>
                  </a:tcPr>
                </a:tc>
                <a:tc>
                  <a:txBody>
                    <a:bodyPr/>
                    <a:lstStyle/>
                    <a:p>
                      <a:pPr algn="ctr"/>
                      <a:r>
                        <a:rPr lang="en-US" sz="1600" b="0" dirty="0">
                          <a:solidFill>
                            <a:schemeClr val="tx1"/>
                          </a:solidFill>
                          <a:latin typeface="Calibri" panose="020F0502020204030204" pitchFamily="34" charset="0"/>
                          <a:cs typeface="Calibri" panose="020F0502020204030204" pitchFamily="34" charset="0"/>
                        </a:rPr>
                        <a:t>SVCB0000109</a:t>
                      </a:r>
                    </a:p>
                  </a:txBody>
                  <a:tcPr>
                    <a:lnL w="12700" cap="flat" cmpd="sng" algn="ctr">
                      <a:solidFill>
                        <a:srgbClr val="A20000"/>
                      </a:solidFill>
                      <a:prstDash val="solid"/>
                      <a:round/>
                      <a:headEnd type="none" w="med" len="med"/>
                      <a:tailEnd type="none" w="med" len="med"/>
                    </a:lnL>
                    <a:lnR w="12700" cap="flat" cmpd="sng" algn="ctr">
                      <a:solidFill>
                        <a:srgbClr val="A20000"/>
                      </a:solidFill>
                      <a:prstDash val="solid"/>
                      <a:round/>
                      <a:headEnd type="none" w="med" len="med"/>
                      <a:tailEnd type="none" w="med" len="med"/>
                    </a:lnR>
                    <a:lnT w="12700" cap="flat" cmpd="sng" algn="ctr">
                      <a:solidFill>
                        <a:srgbClr val="A20000"/>
                      </a:solidFill>
                      <a:prstDash val="solid"/>
                      <a:round/>
                      <a:headEnd type="none" w="med" len="med"/>
                      <a:tailEnd type="none" w="med" len="med"/>
                    </a:lnT>
                    <a:lnB w="12700" cap="flat" cmpd="sng" algn="ctr">
                      <a:solidFill>
                        <a:srgbClr val="A20000"/>
                      </a:solidFill>
                      <a:prstDash val="solid"/>
                      <a:round/>
                      <a:headEnd type="none" w="med" len="med"/>
                      <a:tailEnd type="none" w="med" len="med"/>
                    </a:lnB>
                    <a:lnTlToBr w="12700" cmpd="sng">
                      <a:noFill/>
                      <a:prstDash val="solid"/>
                    </a:lnTlToBr>
                    <a:lnBlToTr w="12700" cmpd="sng">
                      <a:noFill/>
                      <a:prstDash val="solid"/>
                    </a:lnBlToTr>
                    <a:solidFill>
                      <a:srgbClr val="FFF7F7"/>
                    </a:solidFill>
                  </a:tcPr>
                </a:tc>
                <a:extLst>
                  <a:ext uri="{0D108BD9-81ED-4DB2-BD59-A6C34878D82A}">
                    <a16:rowId xmlns:a16="http://schemas.microsoft.com/office/drawing/2014/main" val="40145490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b="0">
                        <a:solidFill>
                          <a:schemeClr val="tx1"/>
                        </a:solidFill>
                        <a:latin typeface="Calibri" panose="020F0502020204030204" pitchFamily="34" charset="0"/>
                        <a:cs typeface="Calibri" panose="020F0502020204030204" pitchFamily="34" charset="0"/>
                      </a:endParaRPr>
                    </a:p>
                  </a:txBody>
                  <a:tcPr>
                    <a:lnL w="12700" cap="flat" cmpd="sng" algn="ctr">
                      <a:solidFill>
                        <a:srgbClr val="A20000"/>
                      </a:solidFill>
                      <a:prstDash val="solid"/>
                      <a:round/>
                      <a:headEnd type="none" w="med" len="med"/>
                      <a:tailEnd type="none" w="med" len="med"/>
                    </a:lnL>
                    <a:lnR w="12700" cap="flat" cmpd="sng" algn="ctr">
                      <a:solidFill>
                        <a:srgbClr val="A20000"/>
                      </a:solidFill>
                      <a:prstDash val="solid"/>
                      <a:round/>
                      <a:headEnd type="none" w="med" len="med"/>
                      <a:tailEnd type="none" w="med" len="med"/>
                    </a:lnR>
                    <a:lnT w="12700" cap="flat" cmpd="sng" algn="ctr">
                      <a:solidFill>
                        <a:srgbClr val="A20000"/>
                      </a:solidFill>
                      <a:prstDash val="solid"/>
                      <a:round/>
                      <a:headEnd type="none" w="med" len="med"/>
                      <a:tailEnd type="none" w="med" len="med"/>
                    </a:lnT>
                    <a:lnB w="12700" cap="flat" cmpd="sng" algn="ctr">
                      <a:solidFill>
                        <a:srgbClr val="A20000"/>
                      </a:solidFill>
                      <a:prstDash val="solid"/>
                      <a:round/>
                      <a:headEnd type="none" w="med" len="med"/>
                      <a:tailEnd type="none" w="med" len="med"/>
                    </a:lnB>
                    <a:lnTlToBr w="12700" cmpd="sng">
                      <a:noFill/>
                      <a:prstDash val="solid"/>
                    </a:lnTlToBr>
                    <a:lnBlToTr w="12700" cmpd="sng">
                      <a:noFill/>
                      <a:prstDash val="solid"/>
                    </a:lnBlToTr>
                    <a:solidFill>
                      <a:srgbClr val="FFF7F7"/>
                    </a:solidFill>
                  </a:tcPr>
                </a:tc>
                <a:tc>
                  <a:txBody>
                    <a:bodyPr/>
                    <a:lstStyle/>
                    <a:p>
                      <a:pPr algn="ctr"/>
                      <a:endParaRPr lang="en-US" sz="1600" b="0">
                        <a:solidFill>
                          <a:schemeClr val="tx1"/>
                        </a:solidFill>
                        <a:latin typeface="Calibri" panose="020F0502020204030204" pitchFamily="34" charset="0"/>
                        <a:cs typeface="Calibri" panose="020F0502020204030204" pitchFamily="34" charset="0"/>
                      </a:endParaRPr>
                    </a:p>
                  </a:txBody>
                  <a:tcPr>
                    <a:lnL w="12700" cap="flat" cmpd="sng" algn="ctr">
                      <a:solidFill>
                        <a:srgbClr val="A20000"/>
                      </a:solidFill>
                      <a:prstDash val="solid"/>
                      <a:round/>
                      <a:headEnd type="none" w="med" len="med"/>
                      <a:tailEnd type="none" w="med" len="med"/>
                    </a:lnL>
                    <a:lnR w="12700" cap="flat" cmpd="sng" algn="ctr">
                      <a:solidFill>
                        <a:srgbClr val="A20000"/>
                      </a:solidFill>
                      <a:prstDash val="solid"/>
                      <a:round/>
                      <a:headEnd type="none" w="med" len="med"/>
                      <a:tailEnd type="none" w="med" len="med"/>
                    </a:lnR>
                    <a:lnT w="12700" cap="flat" cmpd="sng" algn="ctr">
                      <a:solidFill>
                        <a:srgbClr val="A20000"/>
                      </a:solidFill>
                      <a:prstDash val="solid"/>
                      <a:round/>
                      <a:headEnd type="none" w="med" len="med"/>
                      <a:tailEnd type="none" w="med" len="med"/>
                    </a:lnT>
                    <a:lnB w="12700" cap="flat" cmpd="sng" algn="ctr">
                      <a:solidFill>
                        <a:srgbClr val="A20000"/>
                      </a:solidFill>
                      <a:prstDash val="solid"/>
                      <a:round/>
                      <a:headEnd type="none" w="med" len="med"/>
                      <a:tailEnd type="none" w="med" len="med"/>
                    </a:lnB>
                    <a:lnTlToBr w="12700" cmpd="sng">
                      <a:noFill/>
                      <a:prstDash val="solid"/>
                    </a:lnTlToBr>
                    <a:lnBlToTr w="12700" cmpd="sng">
                      <a:noFill/>
                      <a:prstDash val="solid"/>
                    </a:lnBlToTr>
                    <a:solidFill>
                      <a:srgbClr val="FFF7F7"/>
                    </a:solidFill>
                  </a:tcPr>
                </a:tc>
                <a:tc>
                  <a:txBody>
                    <a:bodyPr/>
                    <a:lstStyle/>
                    <a:p>
                      <a:pPr algn="ctr"/>
                      <a:endParaRPr lang="en-US" sz="1600" b="0">
                        <a:solidFill>
                          <a:schemeClr val="tx1"/>
                        </a:solidFill>
                        <a:latin typeface="Calibri" panose="020F0502020204030204" pitchFamily="34" charset="0"/>
                        <a:cs typeface="Calibri" panose="020F0502020204030204" pitchFamily="34" charset="0"/>
                      </a:endParaRPr>
                    </a:p>
                  </a:txBody>
                  <a:tcPr>
                    <a:lnL w="12700" cap="flat" cmpd="sng" algn="ctr">
                      <a:solidFill>
                        <a:srgbClr val="A20000"/>
                      </a:solidFill>
                      <a:prstDash val="solid"/>
                      <a:round/>
                      <a:headEnd type="none" w="med" len="med"/>
                      <a:tailEnd type="none" w="med" len="med"/>
                    </a:lnL>
                    <a:lnR w="12700" cap="flat" cmpd="sng" algn="ctr">
                      <a:solidFill>
                        <a:srgbClr val="A20000"/>
                      </a:solidFill>
                      <a:prstDash val="solid"/>
                      <a:round/>
                      <a:headEnd type="none" w="med" len="med"/>
                      <a:tailEnd type="none" w="med" len="med"/>
                    </a:lnR>
                    <a:lnT w="12700" cap="flat" cmpd="sng" algn="ctr">
                      <a:solidFill>
                        <a:srgbClr val="A20000"/>
                      </a:solidFill>
                      <a:prstDash val="solid"/>
                      <a:round/>
                      <a:headEnd type="none" w="med" len="med"/>
                      <a:tailEnd type="none" w="med" len="med"/>
                    </a:lnT>
                    <a:lnB w="12700" cap="flat" cmpd="sng" algn="ctr">
                      <a:solidFill>
                        <a:srgbClr val="A20000"/>
                      </a:solidFill>
                      <a:prstDash val="solid"/>
                      <a:round/>
                      <a:headEnd type="none" w="med" len="med"/>
                      <a:tailEnd type="none" w="med" len="med"/>
                    </a:lnB>
                    <a:lnTlToBr w="12700" cmpd="sng">
                      <a:noFill/>
                      <a:prstDash val="solid"/>
                    </a:lnTlToBr>
                    <a:lnBlToTr w="12700" cmpd="sng">
                      <a:noFill/>
                      <a:prstDash val="solid"/>
                    </a:lnBlToTr>
                    <a:solidFill>
                      <a:srgbClr val="FFF7F7"/>
                    </a:solidFill>
                  </a:tcPr>
                </a:tc>
                <a:tc>
                  <a:txBody>
                    <a:bodyPr/>
                    <a:lstStyle/>
                    <a:p>
                      <a:pPr algn="ctr"/>
                      <a:endParaRPr lang="en-US" sz="1600" b="0">
                        <a:solidFill>
                          <a:schemeClr val="tx1"/>
                        </a:solidFill>
                        <a:latin typeface="Calibri" panose="020F0502020204030204" pitchFamily="34" charset="0"/>
                        <a:cs typeface="Calibri" panose="020F0502020204030204" pitchFamily="34" charset="0"/>
                      </a:endParaRPr>
                    </a:p>
                  </a:txBody>
                  <a:tcPr>
                    <a:lnL w="12700" cap="flat" cmpd="sng" algn="ctr">
                      <a:solidFill>
                        <a:srgbClr val="A20000"/>
                      </a:solidFill>
                      <a:prstDash val="solid"/>
                      <a:round/>
                      <a:headEnd type="none" w="med" len="med"/>
                      <a:tailEnd type="none" w="med" len="med"/>
                    </a:lnL>
                    <a:lnR w="12700" cap="flat" cmpd="sng" algn="ctr">
                      <a:solidFill>
                        <a:srgbClr val="A20000"/>
                      </a:solidFill>
                      <a:prstDash val="solid"/>
                      <a:round/>
                      <a:headEnd type="none" w="med" len="med"/>
                      <a:tailEnd type="none" w="med" len="med"/>
                    </a:lnR>
                    <a:lnT w="12700" cap="flat" cmpd="sng" algn="ctr">
                      <a:solidFill>
                        <a:srgbClr val="A20000"/>
                      </a:solidFill>
                      <a:prstDash val="solid"/>
                      <a:round/>
                      <a:headEnd type="none" w="med" len="med"/>
                      <a:tailEnd type="none" w="med" len="med"/>
                    </a:lnT>
                    <a:lnB w="12700" cap="flat" cmpd="sng" algn="ctr">
                      <a:solidFill>
                        <a:srgbClr val="A20000"/>
                      </a:solidFill>
                      <a:prstDash val="solid"/>
                      <a:round/>
                      <a:headEnd type="none" w="med" len="med"/>
                      <a:tailEnd type="none" w="med" len="med"/>
                    </a:lnB>
                    <a:lnTlToBr w="12700" cmpd="sng">
                      <a:noFill/>
                      <a:prstDash val="solid"/>
                    </a:lnTlToBr>
                    <a:lnBlToTr w="12700" cmpd="sng">
                      <a:noFill/>
                      <a:prstDash val="solid"/>
                    </a:lnBlToTr>
                    <a:solidFill>
                      <a:srgbClr val="FFF7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b="0">
                        <a:solidFill>
                          <a:schemeClr val="tx1"/>
                        </a:solidFill>
                        <a:latin typeface="Calibri" panose="020F0502020204030204" pitchFamily="34" charset="0"/>
                        <a:cs typeface="Calibri" panose="020F0502020204030204" pitchFamily="34" charset="0"/>
                      </a:endParaRPr>
                    </a:p>
                  </a:txBody>
                  <a:tcPr>
                    <a:lnL w="12700" cap="flat" cmpd="sng" algn="ctr">
                      <a:solidFill>
                        <a:srgbClr val="A20000"/>
                      </a:solidFill>
                      <a:prstDash val="solid"/>
                      <a:round/>
                      <a:headEnd type="none" w="med" len="med"/>
                      <a:tailEnd type="none" w="med" len="med"/>
                    </a:lnL>
                    <a:lnR w="12700" cap="flat" cmpd="sng" algn="ctr">
                      <a:solidFill>
                        <a:srgbClr val="A20000"/>
                      </a:solidFill>
                      <a:prstDash val="solid"/>
                      <a:round/>
                      <a:headEnd type="none" w="med" len="med"/>
                      <a:tailEnd type="none" w="med" len="med"/>
                    </a:lnR>
                    <a:lnT w="12700" cap="flat" cmpd="sng" algn="ctr">
                      <a:solidFill>
                        <a:srgbClr val="A20000"/>
                      </a:solidFill>
                      <a:prstDash val="solid"/>
                      <a:round/>
                      <a:headEnd type="none" w="med" len="med"/>
                      <a:tailEnd type="none" w="med" len="med"/>
                    </a:lnT>
                    <a:lnB w="12700" cap="flat" cmpd="sng" algn="ctr">
                      <a:solidFill>
                        <a:srgbClr val="A20000"/>
                      </a:solidFill>
                      <a:prstDash val="solid"/>
                      <a:round/>
                      <a:headEnd type="none" w="med" len="med"/>
                      <a:tailEnd type="none" w="med" len="med"/>
                    </a:lnB>
                    <a:lnTlToBr w="12700" cmpd="sng">
                      <a:noFill/>
                      <a:prstDash val="solid"/>
                    </a:lnTlToBr>
                    <a:lnBlToTr w="12700" cmpd="sng">
                      <a:noFill/>
                      <a:prstDash val="solid"/>
                    </a:lnBlToTr>
                    <a:solidFill>
                      <a:srgbClr val="FFF7F7"/>
                    </a:solidFill>
                  </a:tcPr>
                </a:tc>
                <a:tc>
                  <a:txBody>
                    <a:bodyPr/>
                    <a:lstStyle/>
                    <a:p>
                      <a:pPr algn="ctr"/>
                      <a:endParaRPr lang="en-US" sz="1600" b="0" dirty="0">
                        <a:solidFill>
                          <a:schemeClr val="tx1"/>
                        </a:solidFill>
                        <a:latin typeface="Calibri" panose="020F0502020204030204" pitchFamily="34" charset="0"/>
                        <a:cs typeface="Calibri" panose="020F0502020204030204" pitchFamily="34" charset="0"/>
                      </a:endParaRPr>
                    </a:p>
                  </a:txBody>
                  <a:tcPr>
                    <a:lnL w="12700" cap="flat" cmpd="sng" algn="ctr">
                      <a:solidFill>
                        <a:srgbClr val="A20000"/>
                      </a:solidFill>
                      <a:prstDash val="solid"/>
                      <a:round/>
                      <a:headEnd type="none" w="med" len="med"/>
                      <a:tailEnd type="none" w="med" len="med"/>
                    </a:lnL>
                    <a:lnR w="12700" cap="flat" cmpd="sng" algn="ctr">
                      <a:solidFill>
                        <a:srgbClr val="A20000"/>
                      </a:solidFill>
                      <a:prstDash val="solid"/>
                      <a:round/>
                      <a:headEnd type="none" w="med" len="med"/>
                      <a:tailEnd type="none" w="med" len="med"/>
                    </a:lnR>
                    <a:lnT w="12700" cap="flat" cmpd="sng" algn="ctr">
                      <a:solidFill>
                        <a:srgbClr val="A20000"/>
                      </a:solidFill>
                      <a:prstDash val="solid"/>
                      <a:round/>
                      <a:headEnd type="none" w="med" len="med"/>
                      <a:tailEnd type="none" w="med" len="med"/>
                    </a:lnT>
                    <a:lnB w="12700" cap="flat" cmpd="sng" algn="ctr">
                      <a:solidFill>
                        <a:srgbClr val="A20000"/>
                      </a:solidFill>
                      <a:prstDash val="solid"/>
                      <a:round/>
                      <a:headEnd type="none" w="med" len="med"/>
                      <a:tailEnd type="none" w="med" len="med"/>
                    </a:lnB>
                    <a:lnTlToBr w="12700" cmpd="sng">
                      <a:noFill/>
                      <a:prstDash val="solid"/>
                    </a:lnTlToBr>
                    <a:lnBlToTr w="12700" cmpd="sng">
                      <a:noFill/>
                      <a:prstDash val="solid"/>
                    </a:lnBlToTr>
                    <a:solidFill>
                      <a:srgbClr val="FFF7F7"/>
                    </a:solidFill>
                  </a:tcPr>
                </a:tc>
                <a:extLst>
                  <a:ext uri="{0D108BD9-81ED-4DB2-BD59-A6C34878D82A}">
                    <a16:rowId xmlns:a16="http://schemas.microsoft.com/office/drawing/2014/main" val="2250317222"/>
                  </a:ext>
                </a:extLst>
              </a:tr>
            </a:tbl>
          </a:graphicData>
        </a:graphic>
      </p:graphicFrame>
      <p:grpSp>
        <p:nvGrpSpPr>
          <p:cNvPr id="16" name="Group 15">
            <a:extLst>
              <a:ext uri="{FF2B5EF4-FFF2-40B4-BE49-F238E27FC236}">
                <a16:creationId xmlns:a16="http://schemas.microsoft.com/office/drawing/2014/main" id="{DC4C51AD-861B-F0A7-9A34-F890EFD7A498}"/>
              </a:ext>
            </a:extLst>
          </p:cNvPr>
          <p:cNvGrpSpPr/>
          <p:nvPr/>
        </p:nvGrpSpPr>
        <p:grpSpPr>
          <a:xfrm>
            <a:off x="212270" y="3429000"/>
            <a:ext cx="11911693" cy="2986875"/>
            <a:chOff x="593389" y="3418267"/>
            <a:chExt cx="11128438" cy="2986875"/>
          </a:xfrm>
        </p:grpSpPr>
        <p:grpSp>
          <p:nvGrpSpPr>
            <p:cNvPr id="14" name="Group 13">
              <a:extLst>
                <a:ext uri="{FF2B5EF4-FFF2-40B4-BE49-F238E27FC236}">
                  <a16:creationId xmlns:a16="http://schemas.microsoft.com/office/drawing/2014/main" id="{C201B849-0B51-4A54-09A7-A7F17BA2BA49}"/>
                </a:ext>
              </a:extLst>
            </p:cNvPr>
            <p:cNvGrpSpPr/>
            <p:nvPr/>
          </p:nvGrpSpPr>
          <p:grpSpPr>
            <a:xfrm>
              <a:off x="593389" y="5804978"/>
              <a:ext cx="11030060" cy="600164"/>
              <a:chOff x="593389" y="5804978"/>
              <a:chExt cx="11030060" cy="600164"/>
            </a:xfrm>
          </p:grpSpPr>
          <p:sp>
            <p:nvSpPr>
              <p:cNvPr id="3" name="TextBox 2">
                <a:extLst>
                  <a:ext uri="{FF2B5EF4-FFF2-40B4-BE49-F238E27FC236}">
                    <a16:creationId xmlns:a16="http://schemas.microsoft.com/office/drawing/2014/main" id="{1D788107-B3A1-7F7D-432E-A4048656C530}"/>
                  </a:ext>
                </a:extLst>
              </p:cNvPr>
              <p:cNvSpPr txBox="1"/>
              <p:nvPr/>
            </p:nvSpPr>
            <p:spPr>
              <a:xfrm>
                <a:off x="593389" y="5804978"/>
                <a:ext cx="3127663" cy="600164"/>
              </a:xfrm>
              <a:prstGeom prst="rect">
                <a:avLst/>
              </a:prstGeom>
              <a:noFill/>
            </p:spPr>
            <p:txBody>
              <a:bodyPr wrap="square" rtlCol="0">
                <a:spAutoFit/>
              </a:bodyPr>
              <a:lstStyle/>
              <a:p>
                <a:pPr algn="ctr"/>
                <a:r>
                  <a:rPr lang="en-US" sz="1100" b="1"/>
                  <a:t>Team Member 1</a:t>
                </a:r>
                <a:br>
                  <a:rPr lang="en-US" sz="1100" b="1"/>
                </a:br>
                <a:r>
                  <a:rPr lang="en-US" sz="1100"/>
                  <a:t>Passbook/ Bank Statement With Name and Account Number</a:t>
                </a:r>
              </a:p>
            </p:txBody>
          </p:sp>
          <p:sp>
            <p:nvSpPr>
              <p:cNvPr id="5" name="TextBox 4">
                <a:extLst>
                  <a:ext uri="{FF2B5EF4-FFF2-40B4-BE49-F238E27FC236}">
                    <a16:creationId xmlns:a16="http://schemas.microsoft.com/office/drawing/2014/main" id="{F3AA0C9B-B378-AB3E-52B3-2DF338D8B0B5}"/>
                  </a:ext>
                </a:extLst>
              </p:cNvPr>
              <p:cNvSpPr txBox="1"/>
              <p:nvPr/>
            </p:nvSpPr>
            <p:spPr>
              <a:xfrm>
                <a:off x="4544588" y="5804978"/>
                <a:ext cx="3127663" cy="600164"/>
              </a:xfrm>
              <a:prstGeom prst="rect">
                <a:avLst/>
              </a:prstGeom>
              <a:noFill/>
            </p:spPr>
            <p:txBody>
              <a:bodyPr wrap="square" rtlCol="0">
                <a:spAutoFit/>
              </a:bodyPr>
              <a:lstStyle/>
              <a:p>
                <a:pPr algn="ctr"/>
                <a:r>
                  <a:rPr lang="en-US" sz="1100" b="1"/>
                  <a:t>Team Member 2</a:t>
                </a:r>
                <a:br>
                  <a:rPr lang="en-US" sz="1100" b="1"/>
                </a:br>
                <a:r>
                  <a:rPr lang="en-US" sz="1100"/>
                  <a:t>Passbook/ Bank Statement With Name and Account Number</a:t>
                </a:r>
              </a:p>
            </p:txBody>
          </p:sp>
          <p:sp>
            <p:nvSpPr>
              <p:cNvPr id="6" name="TextBox 5">
                <a:extLst>
                  <a:ext uri="{FF2B5EF4-FFF2-40B4-BE49-F238E27FC236}">
                    <a16:creationId xmlns:a16="http://schemas.microsoft.com/office/drawing/2014/main" id="{5EFBE0B7-6FC9-AEAD-9981-E33461699CF8}"/>
                  </a:ext>
                </a:extLst>
              </p:cNvPr>
              <p:cNvSpPr txBox="1"/>
              <p:nvPr/>
            </p:nvSpPr>
            <p:spPr>
              <a:xfrm>
                <a:off x="8495786" y="5804978"/>
                <a:ext cx="3127663" cy="600164"/>
              </a:xfrm>
              <a:prstGeom prst="rect">
                <a:avLst/>
              </a:prstGeom>
              <a:noFill/>
            </p:spPr>
            <p:txBody>
              <a:bodyPr wrap="square" rtlCol="0">
                <a:spAutoFit/>
              </a:bodyPr>
              <a:lstStyle/>
              <a:p>
                <a:pPr algn="ctr"/>
                <a:r>
                  <a:rPr lang="en-US" sz="1100" b="1"/>
                  <a:t>Team Member 3</a:t>
                </a:r>
                <a:br>
                  <a:rPr lang="en-US" sz="1100" b="1"/>
                </a:br>
                <a:r>
                  <a:rPr lang="en-US" sz="1100"/>
                  <a:t>Passbook/ Bank Statement With Name and Account Number</a:t>
                </a:r>
              </a:p>
            </p:txBody>
          </p:sp>
        </p:grpSp>
        <p:grpSp>
          <p:nvGrpSpPr>
            <p:cNvPr id="15" name="Group 14">
              <a:extLst>
                <a:ext uri="{FF2B5EF4-FFF2-40B4-BE49-F238E27FC236}">
                  <a16:creationId xmlns:a16="http://schemas.microsoft.com/office/drawing/2014/main" id="{660E05AD-BA99-94A1-3C7A-15C10A72B22C}"/>
                </a:ext>
              </a:extLst>
            </p:cNvPr>
            <p:cNvGrpSpPr/>
            <p:nvPr/>
          </p:nvGrpSpPr>
          <p:grpSpPr>
            <a:xfrm>
              <a:off x="593389" y="3418267"/>
              <a:ext cx="11128438" cy="2218218"/>
              <a:chOff x="593389" y="3418267"/>
              <a:chExt cx="11128438" cy="2218218"/>
            </a:xfrm>
          </p:grpSpPr>
          <p:sp>
            <p:nvSpPr>
              <p:cNvPr id="7" name="Rectangle: Rounded Corners 6">
                <a:extLst>
                  <a:ext uri="{FF2B5EF4-FFF2-40B4-BE49-F238E27FC236}">
                    <a16:creationId xmlns:a16="http://schemas.microsoft.com/office/drawing/2014/main" id="{87F93F3D-FC83-53FE-2AEE-9566DD5242D6}"/>
                  </a:ext>
                </a:extLst>
              </p:cNvPr>
              <p:cNvSpPr/>
              <p:nvPr/>
            </p:nvSpPr>
            <p:spPr>
              <a:xfrm>
                <a:off x="593389" y="3429000"/>
                <a:ext cx="3400641" cy="2196753"/>
              </a:xfrm>
              <a:prstGeom prst="roundRect">
                <a:avLst>
                  <a:gd name="adj" fmla="val 8078"/>
                </a:avLst>
              </a:prstGeom>
              <a:solidFill>
                <a:schemeClr val="bg1"/>
              </a:solidFill>
              <a:ln>
                <a:solidFill>
                  <a:srgbClr val="E6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430A3EE3-5A8A-BFF9-D978-247718EB408E}"/>
                  </a:ext>
                </a:extLst>
              </p:cNvPr>
              <p:cNvSpPr/>
              <p:nvPr/>
            </p:nvSpPr>
            <p:spPr>
              <a:xfrm>
                <a:off x="4317445" y="3429000"/>
                <a:ext cx="3354806" cy="2207485"/>
              </a:xfrm>
              <a:prstGeom prst="roundRect">
                <a:avLst>
                  <a:gd name="adj" fmla="val 8078"/>
                </a:avLst>
              </a:prstGeom>
              <a:solidFill>
                <a:schemeClr val="bg1"/>
              </a:solidFill>
              <a:ln>
                <a:solidFill>
                  <a:srgbClr val="E6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A77687DA-23EE-879D-DD4F-FCD610ADC41A}"/>
                  </a:ext>
                </a:extLst>
              </p:cNvPr>
              <p:cNvSpPr/>
              <p:nvPr/>
            </p:nvSpPr>
            <p:spPr>
              <a:xfrm>
                <a:off x="7969394" y="3418267"/>
                <a:ext cx="3752433" cy="2196753"/>
              </a:xfrm>
              <a:prstGeom prst="roundRect">
                <a:avLst>
                  <a:gd name="adj" fmla="val 8078"/>
                </a:avLst>
              </a:prstGeom>
              <a:solidFill>
                <a:schemeClr val="bg1"/>
              </a:solidFill>
              <a:ln>
                <a:solidFill>
                  <a:srgbClr val="E6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1" name="TextBox 10">
            <a:extLst>
              <a:ext uri="{FF2B5EF4-FFF2-40B4-BE49-F238E27FC236}">
                <a16:creationId xmlns:a16="http://schemas.microsoft.com/office/drawing/2014/main" id="{D257CBCA-55F9-58ED-148E-12D914D94E20}"/>
              </a:ext>
            </a:extLst>
          </p:cNvPr>
          <p:cNvSpPr txBox="1"/>
          <p:nvPr/>
        </p:nvSpPr>
        <p:spPr>
          <a:xfrm>
            <a:off x="5306162" y="4094672"/>
            <a:ext cx="1604514" cy="738664"/>
          </a:xfrm>
          <a:prstGeom prst="rect">
            <a:avLst/>
          </a:prstGeom>
          <a:noFill/>
        </p:spPr>
        <p:txBody>
          <a:bodyPr wrap="square" rtlCol="0">
            <a:spAutoFit/>
          </a:bodyPr>
          <a:lstStyle/>
          <a:p>
            <a:r>
              <a:rPr lang="en-US" dirty="0"/>
              <a:t>Insert photo of passbook / bank statement</a:t>
            </a:r>
            <a:endParaRPr lang="en-IN" dirty="0"/>
          </a:p>
        </p:txBody>
      </p:sp>
      <p:sp>
        <p:nvSpPr>
          <p:cNvPr id="12" name="TextBox 11">
            <a:extLst>
              <a:ext uri="{FF2B5EF4-FFF2-40B4-BE49-F238E27FC236}">
                <a16:creationId xmlns:a16="http://schemas.microsoft.com/office/drawing/2014/main" id="{F9475123-348B-09F4-6C80-99FD2584D366}"/>
              </a:ext>
            </a:extLst>
          </p:cNvPr>
          <p:cNvSpPr txBox="1"/>
          <p:nvPr/>
        </p:nvSpPr>
        <p:spPr>
          <a:xfrm>
            <a:off x="9216804" y="4007627"/>
            <a:ext cx="1604514" cy="738664"/>
          </a:xfrm>
          <a:prstGeom prst="rect">
            <a:avLst/>
          </a:prstGeom>
          <a:noFill/>
        </p:spPr>
        <p:txBody>
          <a:bodyPr wrap="square" rtlCol="0">
            <a:spAutoFit/>
          </a:bodyPr>
          <a:lstStyle/>
          <a:p>
            <a:r>
              <a:rPr lang="en-US"/>
              <a:t>Insert photo of passbook / bank statement</a:t>
            </a:r>
            <a:endParaRPr lang="en-IN"/>
          </a:p>
        </p:txBody>
      </p:sp>
      <p:pic>
        <p:nvPicPr>
          <p:cNvPr id="21" name="Picture 20">
            <a:extLst>
              <a:ext uri="{FF2B5EF4-FFF2-40B4-BE49-F238E27FC236}">
                <a16:creationId xmlns:a16="http://schemas.microsoft.com/office/drawing/2014/main" id="{DFFD3414-E5B5-AD2B-38ED-FB7C09A92A24}"/>
              </a:ext>
            </a:extLst>
          </p:cNvPr>
          <p:cNvPicPr>
            <a:picLocks noChangeAspect="1"/>
          </p:cNvPicPr>
          <p:nvPr/>
        </p:nvPicPr>
        <p:blipFill>
          <a:blip r:embed="rId3"/>
          <a:stretch>
            <a:fillRect/>
          </a:stretch>
        </p:blipFill>
        <p:spPr>
          <a:xfrm>
            <a:off x="212269" y="3535090"/>
            <a:ext cx="3639989" cy="2006038"/>
          </a:xfrm>
          <a:prstGeom prst="rect">
            <a:avLst/>
          </a:prstGeom>
        </p:spPr>
      </p:pic>
      <p:pic>
        <p:nvPicPr>
          <p:cNvPr id="18" name="Picture 17">
            <a:extLst>
              <a:ext uri="{FF2B5EF4-FFF2-40B4-BE49-F238E27FC236}">
                <a16:creationId xmlns:a16="http://schemas.microsoft.com/office/drawing/2014/main" id="{5F0FBB54-8B8A-B0C6-9DEC-F8E8F0BBCDA7}"/>
              </a:ext>
            </a:extLst>
          </p:cNvPr>
          <p:cNvPicPr>
            <a:picLocks noChangeAspect="1"/>
          </p:cNvPicPr>
          <p:nvPr/>
        </p:nvPicPr>
        <p:blipFill>
          <a:blip r:embed="rId4"/>
          <a:stretch>
            <a:fillRect/>
          </a:stretch>
        </p:blipFill>
        <p:spPr>
          <a:xfrm>
            <a:off x="4198436" y="3568852"/>
            <a:ext cx="3590928" cy="1938514"/>
          </a:xfrm>
          <a:prstGeom prst="rect">
            <a:avLst/>
          </a:prstGeom>
        </p:spPr>
      </p:pic>
    </p:spTree>
    <p:extLst>
      <p:ext uri="{BB962C8B-B14F-4D97-AF65-F5344CB8AC3E}">
        <p14:creationId xmlns:p14="http://schemas.microsoft.com/office/powerpoint/2010/main" val="306369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2" name="Title 1">
            <a:extLst>
              <a:ext uri="{FF2B5EF4-FFF2-40B4-BE49-F238E27FC236}">
                <a16:creationId xmlns:a16="http://schemas.microsoft.com/office/drawing/2014/main" id="{2F5EAF80-7103-487F-A54B-15BEEE256378}"/>
              </a:ext>
            </a:extLst>
          </p:cNvPr>
          <p:cNvSpPr txBox="1">
            <a:spLocks/>
          </p:cNvSpPr>
          <p:nvPr/>
        </p:nvSpPr>
        <p:spPr>
          <a:xfrm>
            <a:off x="3952195" y="3044279"/>
            <a:ext cx="4287610" cy="769441"/>
          </a:xfrm>
          <a:prstGeom prst="rect">
            <a:avLst/>
          </a:prstGeom>
        </p:spPr>
        <p:txBody>
          <a:bodyPr wrap="square" lIns="0" tIns="0" rIns="0" bIns="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5000" dirty="0">
                <a:solidFill>
                  <a:srgbClr val="A20000"/>
                </a:solidFill>
                <a:latin typeface="Vodafone Rg" panose="020B0606080202020204" pitchFamily="34" charset="0"/>
              </a:rPr>
              <a:t>Thank You</a:t>
            </a:r>
          </a:p>
        </p:txBody>
      </p:sp>
      <p:sp>
        <p:nvSpPr>
          <p:cNvPr id="4" name="TextBox 3">
            <a:extLst>
              <a:ext uri="{FF2B5EF4-FFF2-40B4-BE49-F238E27FC236}">
                <a16:creationId xmlns:a16="http://schemas.microsoft.com/office/drawing/2014/main" id="{DD05BAE8-8749-4CC0-A4DF-4BC89A916493}"/>
              </a:ext>
            </a:extLst>
          </p:cNvPr>
          <p:cNvSpPr txBox="1"/>
          <p:nvPr/>
        </p:nvSpPr>
        <p:spPr>
          <a:xfrm>
            <a:off x="4916941" y="4030310"/>
            <a:ext cx="6645728" cy="369332"/>
          </a:xfrm>
          <a:prstGeom prst="rect">
            <a:avLst/>
          </a:prstGeom>
          <a:noFill/>
        </p:spPr>
        <p:txBody>
          <a:bodyPr wrap="square">
            <a:spAutoFit/>
          </a:bodyPr>
          <a:lstStyle/>
          <a:p>
            <a:pPr algn="ctr"/>
            <a:r>
              <a:rPr lang="en-US" sz="1800" dirty="0"/>
              <a:t>-Team </a:t>
            </a:r>
            <a:r>
              <a:rPr lang="en-US" sz="1800" b="1" dirty="0"/>
              <a:t>TECH-MIRAGE</a:t>
            </a:r>
            <a:endParaRPr lang="en-IN" sz="1800"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21C18-6BF5-B97D-EE64-7FCF0E4900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F0C642-43AC-4A20-252B-6E329095AC9B}"/>
              </a:ext>
            </a:extLst>
          </p:cNvPr>
          <p:cNvSpPr>
            <a:spLocks noGrp="1"/>
          </p:cNvSpPr>
          <p:nvPr>
            <p:ph type="title" idx="4294967295"/>
          </p:nvPr>
        </p:nvSpPr>
        <p:spPr>
          <a:xfrm>
            <a:off x="437744" y="630239"/>
            <a:ext cx="5661025" cy="461962"/>
          </a:xfrm>
          <a:prstGeom prst="rect">
            <a:avLst/>
          </a:prstGeom>
        </p:spPr>
        <p:txBody>
          <a:bodyPr wrap="square" lIns="0" tIns="0" rIns="0" bIns="0">
            <a:spAutoFit/>
          </a:bodyPr>
          <a:lstStyle/>
          <a:p>
            <a:r>
              <a:rPr lang="en-US" sz="3000" b="1">
                <a:solidFill>
                  <a:srgbClr val="A20000"/>
                </a:solidFill>
                <a:latin typeface="Vodafone Rg" panose="020B0606080202020204" pitchFamily="34" charset="0"/>
              </a:rPr>
              <a:t>Project Title</a:t>
            </a:r>
          </a:p>
        </p:txBody>
      </p:sp>
      <p:sp>
        <p:nvSpPr>
          <p:cNvPr id="11" name="Rectangle: Rounded Corners 10">
            <a:extLst>
              <a:ext uri="{FF2B5EF4-FFF2-40B4-BE49-F238E27FC236}">
                <a16:creationId xmlns:a16="http://schemas.microsoft.com/office/drawing/2014/main" id="{0E2CB2C9-6779-3C32-CD66-F4830635225E}"/>
              </a:ext>
            </a:extLst>
          </p:cNvPr>
          <p:cNvSpPr/>
          <p:nvPr/>
        </p:nvSpPr>
        <p:spPr>
          <a:xfrm>
            <a:off x="2362200" y="3437224"/>
            <a:ext cx="1774372" cy="1959311"/>
          </a:xfrm>
          <a:prstGeom prst="roundRect">
            <a:avLst>
              <a:gd name="adj" fmla="val 8078"/>
            </a:avLst>
          </a:prstGeom>
          <a:solidFill>
            <a:schemeClr val="bg1"/>
          </a:solidFill>
          <a:ln>
            <a:solidFill>
              <a:srgbClr val="E6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6CCB1A2-324D-F7D1-2DFF-C45E68B6E542}"/>
              </a:ext>
            </a:extLst>
          </p:cNvPr>
          <p:cNvGrpSpPr/>
          <p:nvPr/>
        </p:nvGrpSpPr>
        <p:grpSpPr>
          <a:xfrm>
            <a:off x="1273629" y="2646075"/>
            <a:ext cx="3995057" cy="544287"/>
            <a:chOff x="1273629" y="1436913"/>
            <a:chExt cx="3995057" cy="544287"/>
          </a:xfrm>
        </p:grpSpPr>
        <p:sp>
          <p:nvSpPr>
            <p:cNvPr id="8" name="Rectangle: Rounded Corners 7">
              <a:extLst>
                <a:ext uri="{FF2B5EF4-FFF2-40B4-BE49-F238E27FC236}">
                  <a16:creationId xmlns:a16="http://schemas.microsoft.com/office/drawing/2014/main" id="{F3C5427B-5584-42AA-BCBF-190F3341B904}"/>
                </a:ext>
              </a:extLst>
            </p:cNvPr>
            <p:cNvSpPr/>
            <p:nvPr/>
          </p:nvSpPr>
          <p:spPr>
            <a:xfrm>
              <a:off x="1273629" y="1436913"/>
              <a:ext cx="3995057" cy="544287"/>
            </a:xfrm>
            <a:prstGeom prst="roundRect">
              <a:avLst/>
            </a:prstGeom>
            <a:solidFill>
              <a:srgbClr val="F5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826BBA8-58B8-3AFD-F121-AED51A095207}"/>
                </a:ext>
              </a:extLst>
            </p:cNvPr>
            <p:cNvSpPr txBox="1"/>
            <p:nvPr/>
          </p:nvSpPr>
          <p:spPr>
            <a:xfrm>
              <a:off x="1790700" y="1539779"/>
              <a:ext cx="2960914" cy="338554"/>
            </a:xfrm>
            <a:prstGeom prst="rect">
              <a:avLst/>
            </a:prstGeom>
            <a:noFill/>
          </p:spPr>
          <p:txBody>
            <a:bodyPr wrap="square" rtlCol="0">
              <a:spAutoFit/>
            </a:bodyPr>
            <a:lstStyle/>
            <a:p>
              <a:pPr algn="ctr"/>
              <a:r>
                <a:rPr lang="en-US" sz="1600" b="1" dirty="0">
                  <a:solidFill>
                    <a:schemeClr val="tx1"/>
                  </a:solidFill>
                </a:rPr>
                <a:t>Team No. 85</a:t>
              </a:r>
            </a:p>
          </p:txBody>
        </p:sp>
      </p:grpSp>
      <p:grpSp>
        <p:nvGrpSpPr>
          <p:cNvPr id="14" name="Group 13">
            <a:extLst>
              <a:ext uri="{FF2B5EF4-FFF2-40B4-BE49-F238E27FC236}">
                <a16:creationId xmlns:a16="http://schemas.microsoft.com/office/drawing/2014/main" id="{EB53CC7B-51F3-AF5B-5DAC-EE3E535ABF34}"/>
              </a:ext>
            </a:extLst>
          </p:cNvPr>
          <p:cNvGrpSpPr/>
          <p:nvPr/>
        </p:nvGrpSpPr>
        <p:grpSpPr>
          <a:xfrm>
            <a:off x="1268186" y="5523846"/>
            <a:ext cx="3995057" cy="584775"/>
            <a:chOff x="1273629" y="1425374"/>
            <a:chExt cx="3995057" cy="584775"/>
          </a:xfrm>
        </p:grpSpPr>
        <p:sp>
          <p:nvSpPr>
            <p:cNvPr id="16" name="Rectangle: Rounded Corners 15">
              <a:extLst>
                <a:ext uri="{FF2B5EF4-FFF2-40B4-BE49-F238E27FC236}">
                  <a16:creationId xmlns:a16="http://schemas.microsoft.com/office/drawing/2014/main" id="{12B059A2-5AB7-4E51-27BD-E7AB5C0CA496}"/>
                </a:ext>
              </a:extLst>
            </p:cNvPr>
            <p:cNvSpPr/>
            <p:nvPr/>
          </p:nvSpPr>
          <p:spPr>
            <a:xfrm>
              <a:off x="1273629" y="1436913"/>
              <a:ext cx="3995057" cy="544287"/>
            </a:xfrm>
            <a:prstGeom prst="roundRect">
              <a:avLst/>
            </a:prstGeom>
            <a:solidFill>
              <a:srgbClr val="F5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71524BB-4EBD-652C-8DAB-09CCCEED5D51}"/>
                </a:ext>
              </a:extLst>
            </p:cNvPr>
            <p:cNvSpPr txBox="1"/>
            <p:nvPr/>
          </p:nvSpPr>
          <p:spPr>
            <a:xfrm>
              <a:off x="1774372" y="1425374"/>
              <a:ext cx="2960914" cy="584775"/>
            </a:xfrm>
            <a:prstGeom prst="rect">
              <a:avLst/>
            </a:prstGeom>
            <a:noFill/>
          </p:spPr>
          <p:txBody>
            <a:bodyPr wrap="square" rtlCol="0">
              <a:spAutoFit/>
            </a:bodyPr>
            <a:lstStyle/>
            <a:p>
              <a:pPr algn="ctr"/>
              <a:r>
                <a:rPr lang="en-US" sz="1600" b="1" dirty="0">
                  <a:solidFill>
                    <a:schemeClr val="tx1"/>
                  </a:solidFill>
                </a:rPr>
                <a:t>PVG COET &amp; M Pune &amp; Maharashtra</a:t>
              </a:r>
            </a:p>
          </p:txBody>
        </p:sp>
      </p:grpSp>
      <p:grpSp>
        <p:nvGrpSpPr>
          <p:cNvPr id="15" name="Group 14">
            <a:extLst>
              <a:ext uri="{FF2B5EF4-FFF2-40B4-BE49-F238E27FC236}">
                <a16:creationId xmlns:a16="http://schemas.microsoft.com/office/drawing/2014/main" id="{04434349-E673-42C2-FF03-FB2D2796AC1A}"/>
              </a:ext>
            </a:extLst>
          </p:cNvPr>
          <p:cNvGrpSpPr/>
          <p:nvPr/>
        </p:nvGrpSpPr>
        <p:grpSpPr>
          <a:xfrm>
            <a:off x="7431933" y="2821022"/>
            <a:ext cx="3112851" cy="714467"/>
            <a:chOff x="7500026" y="2441643"/>
            <a:chExt cx="3112851" cy="605288"/>
          </a:xfrm>
        </p:grpSpPr>
        <p:sp>
          <p:nvSpPr>
            <p:cNvPr id="22" name="Rectangle: Rounded Corners 21">
              <a:extLst>
                <a:ext uri="{FF2B5EF4-FFF2-40B4-BE49-F238E27FC236}">
                  <a16:creationId xmlns:a16="http://schemas.microsoft.com/office/drawing/2014/main" id="{42D94EAD-4CE1-0423-E85F-A37A9C832D6F}"/>
                </a:ext>
              </a:extLst>
            </p:cNvPr>
            <p:cNvSpPr/>
            <p:nvPr/>
          </p:nvSpPr>
          <p:spPr>
            <a:xfrm>
              <a:off x="7500026" y="2441643"/>
              <a:ext cx="3112851" cy="486383"/>
            </a:xfrm>
            <a:prstGeom prst="roundRect">
              <a:avLst>
                <a:gd name="adj" fmla="val 11836"/>
              </a:avLst>
            </a:prstGeom>
            <a:solidFill>
              <a:srgbClr val="F5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6780AD8-94E6-C0DF-B4F9-D2AD72EC8C4F}"/>
                </a:ext>
              </a:extLst>
            </p:cNvPr>
            <p:cNvSpPr txBox="1"/>
            <p:nvPr/>
          </p:nvSpPr>
          <p:spPr>
            <a:xfrm>
              <a:off x="7691624" y="2462156"/>
              <a:ext cx="2744301" cy="584775"/>
            </a:xfrm>
            <a:prstGeom prst="rect">
              <a:avLst/>
            </a:prstGeom>
            <a:noFill/>
          </p:spPr>
          <p:txBody>
            <a:bodyPr wrap="square" rtlCol="0">
              <a:spAutoFit/>
            </a:bodyPr>
            <a:lstStyle/>
            <a:p>
              <a:pPr algn="ctr"/>
              <a:r>
                <a:rPr lang="en-US" sz="1600" b="1" dirty="0">
                  <a:solidFill>
                    <a:schemeClr val="tx1"/>
                  </a:solidFill>
                </a:rPr>
                <a:t>Team Lead, Soham Mule, </a:t>
              </a:r>
              <a:br>
                <a:rPr lang="en-US" sz="1600" b="1" dirty="0">
                  <a:solidFill>
                    <a:schemeClr val="tx1"/>
                  </a:solidFill>
                </a:rPr>
              </a:br>
              <a:r>
                <a:rPr lang="en-US" sz="1600" b="1" dirty="0">
                  <a:solidFill>
                    <a:schemeClr val="tx1"/>
                  </a:solidFill>
                </a:rPr>
                <a:t>AI&amp;DS</a:t>
              </a:r>
            </a:p>
          </p:txBody>
        </p:sp>
      </p:grpSp>
      <p:sp>
        <p:nvSpPr>
          <p:cNvPr id="27" name="Rectangle: Rounded Corners 26">
            <a:extLst>
              <a:ext uri="{FF2B5EF4-FFF2-40B4-BE49-F238E27FC236}">
                <a16:creationId xmlns:a16="http://schemas.microsoft.com/office/drawing/2014/main" id="{661E9DB2-5CD7-D546-D014-634E42A4AE1E}"/>
              </a:ext>
            </a:extLst>
          </p:cNvPr>
          <p:cNvSpPr/>
          <p:nvPr/>
        </p:nvSpPr>
        <p:spPr>
          <a:xfrm>
            <a:off x="7078145" y="3732411"/>
            <a:ext cx="1774372" cy="1774372"/>
          </a:xfrm>
          <a:prstGeom prst="roundRect">
            <a:avLst>
              <a:gd name="adj" fmla="val 8078"/>
            </a:avLst>
          </a:prstGeom>
          <a:solidFill>
            <a:schemeClr val="bg1"/>
          </a:solidFill>
          <a:ln>
            <a:solidFill>
              <a:srgbClr val="E6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t>Insert your professional photo</a:t>
            </a:r>
            <a:endParaRPr lang="en-IN"/>
          </a:p>
        </p:txBody>
      </p:sp>
      <p:grpSp>
        <p:nvGrpSpPr>
          <p:cNvPr id="48" name="Group 47">
            <a:extLst>
              <a:ext uri="{FF2B5EF4-FFF2-40B4-BE49-F238E27FC236}">
                <a16:creationId xmlns:a16="http://schemas.microsoft.com/office/drawing/2014/main" id="{8EE73ADA-1A54-DFB3-02B3-2903F3C229A1}"/>
              </a:ext>
            </a:extLst>
          </p:cNvPr>
          <p:cNvGrpSpPr/>
          <p:nvPr/>
        </p:nvGrpSpPr>
        <p:grpSpPr>
          <a:xfrm>
            <a:off x="7013123" y="5564336"/>
            <a:ext cx="1912977" cy="544288"/>
            <a:chOff x="7295744" y="4938408"/>
            <a:chExt cx="1605063" cy="486384"/>
          </a:xfrm>
        </p:grpSpPr>
        <p:sp>
          <p:nvSpPr>
            <p:cNvPr id="20" name="Rectangle: Rounded Corners 19">
              <a:extLst>
                <a:ext uri="{FF2B5EF4-FFF2-40B4-BE49-F238E27FC236}">
                  <a16:creationId xmlns:a16="http://schemas.microsoft.com/office/drawing/2014/main" id="{39AC5669-EFCD-F6C2-F878-2812D968D7C1}"/>
                </a:ext>
              </a:extLst>
            </p:cNvPr>
            <p:cNvSpPr/>
            <p:nvPr/>
          </p:nvSpPr>
          <p:spPr>
            <a:xfrm>
              <a:off x="7295744" y="4938409"/>
              <a:ext cx="1605063" cy="486383"/>
            </a:xfrm>
            <a:prstGeom prst="roundRect">
              <a:avLst>
                <a:gd name="adj" fmla="val 11836"/>
              </a:avLst>
            </a:prstGeom>
            <a:solidFill>
              <a:srgbClr val="F5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73CBB397-5042-E6EC-C8B7-72C2D67E6F17}"/>
                </a:ext>
              </a:extLst>
            </p:cNvPr>
            <p:cNvSpPr txBox="1"/>
            <p:nvPr/>
          </p:nvSpPr>
          <p:spPr>
            <a:xfrm>
              <a:off x="7295744" y="4938408"/>
              <a:ext cx="1605063" cy="364968"/>
            </a:xfrm>
            <a:prstGeom prst="rect">
              <a:avLst/>
            </a:prstGeom>
            <a:noFill/>
          </p:spPr>
          <p:txBody>
            <a:bodyPr wrap="square" rtlCol="0">
              <a:spAutoFit/>
            </a:bodyPr>
            <a:lstStyle/>
            <a:p>
              <a:pPr algn="ctr"/>
              <a:r>
                <a:rPr lang="en-US" sz="1600" b="1" dirty="0">
                  <a:solidFill>
                    <a:schemeClr val="tx1"/>
                  </a:solidFill>
                </a:rPr>
                <a:t>Aditya Tilekar, AI&amp;DS</a:t>
              </a:r>
            </a:p>
          </p:txBody>
        </p:sp>
      </p:grpSp>
      <p:sp>
        <p:nvSpPr>
          <p:cNvPr id="28" name="Rectangle: Rounded Corners 27">
            <a:extLst>
              <a:ext uri="{FF2B5EF4-FFF2-40B4-BE49-F238E27FC236}">
                <a16:creationId xmlns:a16="http://schemas.microsoft.com/office/drawing/2014/main" id="{4372592E-20CD-EA88-F73F-293563117D02}"/>
              </a:ext>
            </a:extLst>
          </p:cNvPr>
          <p:cNvSpPr/>
          <p:nvPr/>
        </p:nvSpPr>
        <p:spPr>
          <a:xfrm>
            <a:off x="9247251" y="3732411"/>
            <a:ext cx="1774372" cy="1774372"/>
          </a:xfrm>
          <a:prstGeom prst="roundRect">
            <a:avLst>
              <a:gd name="adj" fmla="val 8078"/>
            </a:avLst>
          </a:prstGeom>
          <a:solidFill>
            <a:schemeClr val="bg1"/>
          </a:solidFill>
          <a:ln>
            <a:solidFill>
              <a:srgbClr val="E6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09A0ED5C-4294-9DED-35D1-ADB332624E97}"/>
              </a:ext>
            </a:extLst>
          </p:cNvPr>
          <p:cNvGrpSpPr/>
          <p:nvPr/>
        </p:nvGrpSpPr>
        <p:grpSpPr>
          <a:xfrm>
            <a:off x="9374220" y="5564334"/>
            <a:ext cx="1647403" cy="593554"/>
            <a:chOff x="7295744" y="4938409"/>
            <a:chExt cx="1647403" cy="530409"/>
          </a:xfrm>
        </p:grpSpPr>
        <p:sp>
          <p:nvSpPr>
            <p:cNvPr id="50" name="Rectangle: Rounded Corners 49">
              <a:extLst>
                <a:ext uri="{FF2B5EF4-FFF2-40B4-BE49-F238E27FC236}">
                  <a16:creationId xmlns:a16="http://schemas.microsoft.com/office/drawing/2014/main" id="{8ACFAE00-7A83-9B8F-12D5-4B2385335898}"/>
                </a:ext>
              </a:extLst>
            </p:cNvPr>
            <p:cNvSpPr/>
            <p:nvPr/>
          </p:nvSpPr>
          <p:spPr>
            <a:xfrm>
              <a:off x="7295744" y="4938409"/>
              <a:ext cx="1605063" cy="486383"/>
            </a:xfrm>
            <a:prstGeom prst="roundRect">
              <a:avLst>
                <a:gd name="adj" fmla="val 11836"/>
              </a:avLst>
            </a:prstGeom>
            <a:solidFill>
              <a:srgbClr val="F5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87DF3CD4-B7BA-8258-4634-2E9E4FBA076D}"/>
                </a:ext>
              </a:extLst>
            </p:cNvPr>
            <p:cNvSpPr txBox="1"/>
            <p:nvPr/>
          </p:nvSpPr>
          <p:spPr>
            <a:xfrm>
              <a:off x="7295744" y="4946254"/>
              <a:ext cx="1647403" cy="522564"/>
            </a:xfrm>
            <a:prstGeom prst="rect">
              <a:avLst/>
            </a:prstGeom>
            <a:noFill/>
          </p:spPr>
          <p:txBody>
            <a:bodyPr wrap="square" rtlCol="0">
              <a:spAutoFit/>
            </a:bodyPr>
            <a:lstStyle/>
            <a:p>
              <a:pPr algn="ctr"/>
              <a:r>
                <a:rPr lang="en-US" sz="1600" b="1" dirty="0">
                  <a:solidFill>
                    <a:schemeClr val="tx1"/>
                  </a:solidFill>
                </a:rPr>
                <a:t>Komal, </a:t>
              </a:r>
              <a:br>
                <a:rPr lang="en-US" sz="1600" b="1" dirty="0">
                  <a:solidFill>
                    <a:schemeClr val="tx1"/>
                  </a:solidFill>
                </a:rPr>
              </a:br>
              <a:r>
                <a:rPr lang="en-US" sz="1600" b="1" dirty="0">
                  <a:solidFill>
                    <a:schemeClr val="tx1"/>
                  </a:solidFill>
                </a:rPr>
                <a:t>AI&amp;DS</a:t>
              </a:r>
            </a:p>
          </p:txBody>
        </p:sp>
      </p:grpSp>
      <p:sp>
        <p:nvSpPr>
          <p:cNvPr id="5" name="Rectangle: Rounded Corners 4">
            <a:extLst>
              <a:ext uri="{FF2B5EF4-FFF2-40B4-BE49-F238E27FC236}">
                <a16:creationId xmlns:a16="http://schemas.microsoft.com/office/drawing/2014/main" id="{9EEB570D-D8AD-50CF-8C3D-5D2236587FF1}"/>
              </a:ext>
            </a:extLst>
          </p:cNvPr>
          <p:cNvSpPr/>
          <p:nvPr/>
        </p:nvSpPr>
        <p:spPr>
          <a:xfrm>
            <a:off x="8108455" y="823932"/>
            <a:ext cx="1774372" cy="1774372"/>
          </a:xfrm>
          <a:prstGeom prst="roundRect">
            <a:avLst>
              <a:gd name="adj" fmla="val 8078"/>
            </a:avLst>
          </a:prstGeom>
          <a:solidFill>
            <a:schemeClr val="bg1"/>
          </a:solidFill>
          <a:ln>
            <a:solidFill>
              <a:srgbClr val="E6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831E980-C3C8-EDB0-7CC9-C8B02947B293}"/>
              </a:ext>
            </a:extLst>
          </p:cNvPr>
          <p:cNvSpPr txBox="1"/>
          <p:nvPr/>
        </p:nvSpPr>
        <p:spPr>
          <a:xfrm>
            <a:off x="8436634" y="1457864"/>
            <a:ext cx="1293962" cy="738664"/>
          </a:xfrm>
          <a:prstGeom prst="rect">
            <a:avLst/>
          </a:prstGeom>
          <a:noFill/>
        </p:spPr>
        <p:txBody>
          <a:bodyPr wrap="square" rtlCol="0">
            <a:spAutoFit/>
          </a:bodyPr>
          <a:lstStyle/>
          <a:p>
            <a:r>
              <a:rPr lang="en-US" dirty="0"/>
              <a:t>Insert your professional photo</a:t>
            </a:r>
            <a:endParaRPr lang="en-IN" dirty="0"/>
          </a:p>
        </p:txBody>
      </p:sp>
      <p:sp>
        <p:nvSpPr>
          <p:cNvPr id="4" name="TextBox 3">
            <a:extLst>
              <a:ext uri="{FF2B5EF4-FFF2-40B4-BE49-F238E27FC236}">
                <a16:creationId xmlns:a16="http://schemas.microsoft.com/office/drawing/2014/main" id="{F2B96107-0B67-3816-F9D6-8B019216D523}"/>
              </a:ext>
            </a:extLst>
          </p:cNvPr>
          <p:cNvSpPr txBox="1"/>
          <p:nvPr/>
        </p:nvSpPr>
        <p:spPr>
          <a:xfrm>
            <a:off x="7425933" y="4140017"/>
            <a:ext cx="1293962" cy="738664"/>
          </a:xfrm>
          <a:prstGeom prst="rect">
            <a:avLst/>
          </a:prstGeom>
          <a:noFill/>
        </p:spPr>
        <p:txBody>
          <a:bodyPr wrap="square" rtlCol="0">
            <a:spAutoFit/>
          </a:bodyPr>
          <a:lstStyle/>
          <a:p>
            <a:r>
              <a:rPr lang="en-US"/>
              <a:t>Insert your professional photo</a:t>
            </a:r>
            <a:endParaRPr lang="en-IN"/>
          </a:p>
        </p:txBody>
      </p:sp>
      <p:sp>
        <p:nvSpPr>
          <p:cNvPr id="6" name="TextBox 5">
            <a:extLst>
              <a:ext uri="{FF2B5EF4-FFF2-40B4-BE49-F238E27FC236}">
                <a16:creationId xmlns:a16="http://schemas.microsoft.com/office/drawing/2014/main" id="{EA01BF34-4457-6D8B-FDFD-1A475E7F5D0D}"/>
              </a:ext>
            </a:extLst>
          </p:cNvPr>
          <p:cNvSpPr txBox="1"/>
          <p:nvPr/>
        </p:nvSpPr>
        <p:spPr>
          <a:xfrm>
            <a:off x="9487456" y="4140017"/>
            <a:ext cx="1293962" cy="738664"/>
          </a:xfrm>
          <a:prstGeom prst="rect">
            <a:avLst/>
          </a:prstGeom>
          <a:noFill/>
        </p:spPr>
        <p:txBody>
          <a:bodyPr wrap="square" rtlCol="0">
            <a:spAutoFit/>
          </a:bodyPr>
          <a:lstStyle/>
          <a:p>
            <a:r>
              <a:rPr lang="en-US"/>
              <a:t>Insert your professional photo</a:t>
            </a:r>
            <a:endParaRPr lang="en-IN"/>
          </a:p>
        </p:txBody>
      </p:sp>
      <p:pic>
        <p:nvPicPr>
          <p:cNvPr id="7" name="Picture Placeholder 8" descr="A person in a suit and tie&#10;&#10;AI-generated content may be incorrect.">
            <a:extLst>
              <a:ext uri="{FF2B5EF4-FFF2-40B4-BE49-F238E27FC236}">
                <a16:creationId xmlns:a16="http://schemas.microsoft.com/office/drawing/2014/main" id="{96F2F1A6-15CF-0725-13D7-74D09A463E63}"/>
              </a:ext>
            </a:extLst>
          </p:cNvPr>
          <p:cNvPicPr>
            <a:picLocks noChangeAspect="1"/>
          </p:cNvPicPr>
          <p:nvPr/>
        </p:nvPicPr>
        <p:blipFill>
          <a:blip r:embed="rId2"/>
          <a:srcRect t="16512" b="16512"/>
          <a:stretch>
            <a:fillRect/>
          </a:stretch>
        </p:blipFill>
        <p:spPr>
          <a:xfrm>
            <a:off x="8245865" y="1159328"/>
            <a:ext cx="1484985" cy="1245281"/>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pic>
      <p:pic>
        <p:nvPicPr>
          <p:cNvPr id="17" name="Picture Placeholder 4" descr="A person in a red shirt&#10;&#10;AI-generated content may be incorrect.">
            <a:extLst>
              <a:ext uri="{FF2B5EF4-FFF2-40B4-BE49-F238E27FC236}">
                <a16:creationId xmlns:a16="http://schemas.microsoft.com/office/drawing/2014/main" id="{995BFD6E-47AB-5115-2492-0C7F0469DF0E}"/>
              </a:ext>
            </a:extLst>
          </p:cNvPr>
          <p:cNvPicPr>
            <a:picLocks noChangeAspect="1"/>
          </p:cNvPicPr>
          <p:nvPr/>
        </p:nvPicPr>
        <p:blipFill>
          <a:blip r:embed="rId3"/>
          <a:srcRect t="6898" b="6898"/>
          <a:stretch>
            <a:fillRect/>
          </a:stretch>
        </p:blipFill>
        <p:spPr>
          <a:xfrm>
            <a:off x="7184364" y="3946349"/>
            <a:ext cx="1561933" cy="1346495"/>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pic>
      <p:pic>
        <p:nvPicPr>
          <p:cNvPr id="19" name="Picture Placeholder 15" descr="A person with long hair&#10;&#10;AI-generated content may be incorrect.">
            <a:extLst>
              <a:ext uri="{FF2B5EF4-FFF2-40B4-BE49-F238E27FC236}">
                <a16:creationId xmlns:a16="http://schemas.microsoft.com/office/drawing/2014/main" id="{20D85CB5-1892-CBA9-5E6D-385D7CB15E5A}"/>
              </a:ext>
            </a:extLst>
          </p:cNvPr>
          <p:cNvPicPr>
            <a:picLocks noChangeAspect="1"/>
          </p:cNvPicPr>
          <p:nvPr/>
        </p:nvPicPr>
        <p:blipFill>
          <a:blip r:embed="rId4"/>
          <a:srcRect t="7792" b="7792"/>
          <a:stretch>
            <a:fillRect/>
          </a:stretch>
        </p:blipFill>
        <p:spPr>
          <a:xfrm>
            <a:off x="9374220" y="4012684"/>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pic>
      <p:pic>
        <p:nvPicPr>
          <p:cNvPr id="25" name="Picture 24">
            <a:extLst>
              <a:ext uri="{FF2B5EF4-FFF2-40B4-BE49-F238E27FC236}">
                <a16:creationId xmlns:a16="http://schemas.microsoft.com/office/drawing/2014/main" id="{CB5BFC8A-CD67-71A5-D4B3-1AA3E6A9AF7A}"/>
              </a:ext>
            </a:extLst>
          </p:cNvPr>
          <p:cNvPicPr>
            <a:picLocks noChangeAspect="1"/>
          </p:cNvPicPr>
          <p:nvPr/>
        </p:nvPicPr>
        <p:blipFill>
          <a:blip r:embed="rId5"/>
          <a:stretch>
            <a:fillRect/>
          </a:stretch>
        </p:blipFill>
        <p:spPr>
          <a:xfrm>
            <a:off x="2561309" y="3555484"/>
            <a:ext cx="1225296" cy="1737360"/>
          </a:xfrm>
          <a:prstGeom prst="rect">
            <a:avLst/>
          </a:prstGeom>
        </p:spPr>
      </p:pic>
    </p:spTree>
    <p:extLst>
      <p:ext uri="{BB962C8B-B14F-4D97-AF65-F5344CB8AC3E}">
        <p14:creationId xmlns:p14="http://schemas.microsoft.com/office/powerpoint/2010/main" val="30091333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a:extLst>
            <a:ext uri="{FF2B5EF4-FFF2-40B4-BE49-F238E27FC236}">
              <a16:creationId xmlns:a16="http://schemas.microsoft.com/office/drawing/2014/main" id="{F4C0A7C6-2888-EA53-35AB-4072E6B1FDA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6F6745E-14BA-0766-CE1E-32E29663832D}"/>
              </a:ext>
            </a:extLst>
          </p:cNvPr>
          <p:cNvSpPr txBox="1"/>
          <p:nvPr/>
        </p:nvSpPr>
        <p:spPr>
          <a:xfrm>
            <a:off x="359228" y="1540329"/>
            <a:ext cx="11021786" cy="1323439"/>
          </a:xfrm>
          <a:prstGeom prst="rect">
            <a:avLst/>
          </a:prstGeom>
          <a:noFill/>
        </p:spPr>
        <p:txBody>
          <a:bodyPr wrap="square" rtlCol="0">
            <a:spAutoFit/>
          </a:bodyPr>
          <a:lstStyle/>
          <a:p>
            <a:pPr marL="0" indent="0" defTabSz="914400" eaLnBrk="0" fontAlgn="base" hangingPunct="0">
              <a:spcBef>
                <a:spcPct val="0"/>
              </a:spcBef>
              <a:spcAft>
                <a:spcPct val="0"/>
              </a:spcAft>
              <a:buClrTx/>
              <a:buSzTx/>
              <a:buNone/>
            </a:pPr>
            <a:r>
              <a:rPr lang="en-US" sz="1600" b="1" dirty="0"/>
              <a:t>The Challenge: </a:t>
            </a:r>
            <a:r>
              <a:rPr lang="en-US" sz="1600" dirty="0"/>
              <a:t>Urban commuters often struggle with fragmented transport information spread across separate apps for buses, metros, and cab services. This leads to confusion, poor time planning, and higher travel costs. There is a need for a unified platform that aggregates all transport modes in one place and recommends the best travel option based on time, convenience, and budget. The proposed system solves this by providing real-time data and intelligent route suggestions to improve overall commuting efficiency.</a:t>
            </a:r>
            <a:endParaRPr lang="en-US" sz="1600" dirty="0">
              <a:latin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EF609697-D49F-A4FB-049E-97EE321D4CA6}"/>
              </a:ext>
            </a:extLst>
          </p:cNvPr>
          <p:cNvSpPr txBox="1">
            <a:spLocks/>
          </p:cNvSpPr>
          <p:nvPr/>
        </p:nvSpPr>
        <p:spPr>
          <a:xfrm>
            <a:off x="446315" y="582388"/>
            <a:ext cx="5660571" cy="461665"/>
          </a:xfrm>
          <a:prstGeom prst="rect">
            <a:avLst/>
          </a:prstGeom>
        </p:spPr>
        <p:txBody>
          <a:bodyPr wrap="square" lIns="0" tIns="0" rIns="0" bIns="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rgbClr val="A20000"/>
                </a:solidFill>
                <a:latin typeface="Vodafone Rg" panose="020B0606080202020204" pitchFamily="34" charset="0"/>
              </a:rPr>
              <a:t>Problem Statement</a:t>
            </a:r>
          </a:p>
        </p:txBody>
      </p:sp>
      <p:sp>
        <p:nvSpPr>
          <p:cNvPr id="9" name="TextBox 8">
            <a:extLst>
              <a:ext uri="{FF2B5EF4-FFF2-40B4-BE49-F238E27FC236}">
                <a16:creationId xmlns:a16="http://schemas.microsoft.com/office/drawing/2014/main" id="{C3972993-7927-2102-F673-1902A50A3E4B}"/>
              </a:ext>
            </a:extLst>
          </p:cNvPr>
          <p:cNvSpPr txBox="1"/>
          <p:nvPr/>
        </p:nvSpPr>
        <p:spPr>
          <a:xfrm>
            <a:off x="1091059" y="3864711"/>
            <a:ext cx="10289955" cy="307777"/>
          </a:xfrm>
          <a:prstGeom prst="rect">
            <a:avLst/>
          </a:prstGeom>
          <a:noFill/>
        </p:spPr>
        <p:txBody>
          <a:bodyPr wrap="square" rtlCol="0">
            <a:spAutoFit/>
          </a:bodyPr>
          <a:lstStyle/>
          <a:p>
            <a:pPr lvl="0" eaLnBrk="0" fontAlgn="base" hangingPunct="0">
              <a:spcBef>
                <a:spcPct val="0"/>
              </a:spcBef>
              <a:spcAft>
                <a:spcPct val="0"/>
              </a:spcAft>
              <a:buClrTx/>
            </a:pPr>
            <a:r>
              <a:rPr lang="en-US" altLang="en-US" b="1" dirty="0">
                <a:solidFill>
                  <a:schemeClr val="tx1"/>
                </a:solidFill>
                <a:latin typeface="Arial" panose="020B0604020202020204" pitchFamily="34" charset="0"/>
              </a:rPr>
              <a:t>Lack of Real-Time &amp; Predictive Insights</a:t>
            </a:r>
            <a:r>
              <a:rPr lang="en-US" altLang="en-US" dirty="0">
                <a:solidFill>
                  <a:schemeClr val="tx1"/>
                </a:solidFill>
                <a:latin typeface="Arial" panose="020B0604020202020204" pitchFamily="34" charset="0"/>
              </a:rPr>
              <a:t> </a:t>
            </a:r>
          </a:p>
        </p:txBody>
      </p:sp>
      <p:sp>
        <p:nvSpPr>
          <p:cNvPr id="11" name="TextBox 10">
            <a:extLst>
              <a:ext uri="{FF2B5EF4-FFF2-40B4-BE49-F238E27FC236}">
                <a16:creationId xmlns:a16="http://schemas.microsoft.com/office/drawing/2014/main" id="{07F449C8-F714-9EFB-B0B7-CACF73BAFA7A}"/>
              </a:ext>
            </a:extLst>
          </p:cNvPr>
          <p:cNvSpPr txBox="1"/>
          <p:nvPr/>
        </p:nvSpPr>
        <p:spPr>
          <a:xfrm>
            <a:off x="359228" y="5994574"/>
            <a:ext cx="10439400" cy="830997"/>
          </a:xfrm>
          <a:prstGeom prst="rect">
            <a:avLst/>
          </a:prstGeom>
          <a:noFill/>
        </p:spPr>
        <p:txBody>
          <a:bodyPr wrap="square" rtlCol="0">
            <a:spAutoFit/>
          </a:bodyPr>
          <a:lstStyle/>
          <a:p>
            <a:r>
              <a:rPr lang="en-US" altLang="en-US" sz="1600" dirty="0">
                <a:solidFill>
                  <a:schemeClr val="tx1"/>
                </a:solidFill>
                <a:latin typeface="Arial" panose="020B0604020202020204" pitchFamily="34" charset="0"/>
              </a:rPr>
              <a:t>A centralized </a:t>
            </a:r>
            <a:r>
              <a:rPr lang="en-US" altLang="en-US" sz="1600" i="1" dirty="0">
                <a:solidFill>
                  <a:schemeClr val="tx1"/>
                </a:solidFill>
                <a:latin typeface="Arial" panose="020B0604020202020204" pitchFamily="34" charset="0"/>
              </a:rPr>
              <a:t>Route Sync</a:t>
            </a:r>
            <a:r>
              <a:rPr lang="en-US" altLang="en-US" sz="1600" dirty="0">
                <a:solidFill>
                  <a:schemeClr val="tx1"/>
                </a:solidFill>
                <a:latin typeface="Arial" panose="020B0604020202020204" pitchFamily="34" charset="0"/>
              </a:rPr>
              <a:t> dashboard is required to integrate tracking, forecasting, routing, and booking for efficient urban commuting.</a:t>
            </a:r>
          </a:p>
          <a:p>
            <a:endParaRPr lang="en-US" sz="1600" dirty="0">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0F7C0354-3D84-8987-C5E7-4FF4BBB144DF}"/>
              </a:ext>
            </a:extLst>
          </p:cNvPr>
          <p:cNvSpPr txBox="1"/>
          <p:nvPr/>
        </p:nvSpPr>
        <p:spPr>
          <a:xfrm>
            <a:off x="348342" y="1137950"/>
            <a:ext cx="3037114" cy="400110"/>
          </a:xfrm>
          <a:prstGeom prst="rect">
            <a:avLst/>
          </a:prstGeom>
          <a:noFill/>
        </p:spPr>
        <p:txBody>
          <a:bodyPr wrap="square" rtlCol="0">
            <a:spAutoFit/>
          </a:bodyPr>
          <a:lstStyle/>
          <a:p>
            <a:r>
              <a:rPr lang="en-US" sz="2000" b="1">
                <a:latin typeface="Calibri" panose="020F0502020204030204" pitchFamily="34" charset="0"/>
                <a:cs typeface="Calibri" panose="020F0502020204030204" pitchFamily="34" charset="0"/>
              </a:rPr>
              <a:t>Travel Agent</a:t>
            </a:r>
          </a:p>
        </p:txBody>
      </p:sp>
      <p:grpSp>
        <p:nvGrpSpPr>
          <p:cNvPr id="22" name="Group 21">
            <a:extLst>
              <a:ext uri="{FF2B5EF4-FFF2-40B4-BE49-F238E27FC236}">
                <a16:creationId xmlns:a16="http://schemas.microsoft.com/office/drawing/2014/main" id="{DE6B5146-C950-46CD-4F6D-48EC6ED3349B}"/>
              </a:ext>
            </a:extLst>
          </p:cNvPr>
          <p:cNvGrpSpPr/>
          <p:nvPr/>
        </p:nvGrpSpPr>
        <p:grpSpPr>
          <a:xfrm>
            <a:off x="208368" y="4287363"/>
            <a:ext cx="843190" cy="936171"/>
            <a:chOff x="740228" y="3508836"/>
            <a:chExt cx="843190" cy="936171"/>
          </a:xfrm>
        </p:grpSpPr>
        <p:sp>
          <p:nvSpPr>
            <p:cNvPr id="14" name="Freeform 6">
              <a:extLst>
                <a:ext uri="{FF2B5EF4-FFF2-40B4-BE49-F238E27FC236}">
                  <a16:creationId xmlns:a16="http://schemas.microsoft.com/office/drawing/2014/main" id="{67F73E85-72FC-7714-0A8A-5686C51BFFB1}"/>
                </a:ext>
              </a:extLst>
            </p:cNvPr>
            <p:cNvSpPr/>
            <p:nvPr/>
          </p:nvSpPr>
          <p:spPr>
            <a:xfrm rot="5400000">
              <a:off x="693737" y="3555327"/>
              <a:ext cx="936171" cy="843190"/>
            </a:xfrm>
            <a:custGeom>
              <a:avLst/>
              <a:gdLst/>
              <a:ahLst/>
              <a:cxnLst/>
              <a:rect l="l" t="t" r="r" b="b"/>
              <a:pathLst>
                <a:path w="1527620" h="4114800">
                  <a:moveTo>
                    <a:pt x="0" y="0"/>
                  </a:moveTo>
                  <a:lnTo>
                    <a:pt x="1527619" y="0"/>
                  </a:lnTo>
                  <a:lnTo>
                    <a:pt x="152761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12328" r="-128568" b="-546691"/>
              </a:stretch>
            </a:blipFill>
          </p:spPr>
          <p:txBody>
            <a:bodyPr/>
            <a:lstStyle/>
            <a:p>
              <a:endParaRPr lang="en-US" dirty="0"/>
            </a:p>
          </p:txBody>
        </p:sp>
        <p:sp>
          <p:nvSpPr>
            <p:cNvPr id="17" name="Freeform 2">
              <a:extLst>
                <a:ext uri="{FF2B5EF4-FFF2-40B4-BE49-F238E27FC236}">
                  <a16:creationId xmlns:a16="http://schemas.microsoft.com/office/drawing/2014/main" id="{CE1F2B68-89AA-81EB-5334-9F856329FDF4}"/>
                </a:ext>
              </a:extLst>
            </p:cNvPr>
            <p:cNvSpPr/>
            <p:nvPr/>
          </p:nvSpPr>
          <p:spPr>
            <a:xfrm>
              <a:off x="1041765" y="3798877"/>
              <a:ext cx="352696" cy="352696"/>
            </a:xfrm>
            <a:custGeom>
              <a:avLst/>
              <a:gdLst/>
              <a:ahLst/>
              <a:cxnLst/>
              <a:rect l="l" t="t" r="r" b="b"/>
              <a:pathLst>
                <a:path w="2567875" h="2567875">
                  <a:moveTo>
                    <a:pt x="0" y="0"/>
                  </a:moveTo>
                  <a:lnTo>
                    <a:pt x="2567875" y="0"/>
                  </a:lnTo>
                  <a:lnTo>
                    <a:pt x="2567875" y="2567875"/>
                  </a:lnTo>
                  <a:lnTo>
                    <a:pt x="0" y="25678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grpSp>
      <p:grpSp>
        <p:nvGrpSpPr>
          <p:cNvPr id="21" name="Group 20">
            <a:extLst>
              <a:ext uri="{FF2B5EF4-FFF2-40B4-BE49-F238E27FC236}">
                <a16:creationId xmlns:a16="http://schemas.microsoft.com/office/drawing/2014/main" id="{AB88D327-54AF-A49C-996C-BC0B60A2F7D2}"/>
              </a:ext>
            </a:extLst>
          </p:cNvPr>
          <p:cNvGrpSpPr/>
          <p:nvPr/>
        </p:nvGrpSpPr>
        <p:grpSpPr>
          <a:xfrm>
            <a:off x="232442" y="5147754"/>
            <a:ext cx="843190" cy="936171"/>
            <a:chOff x="740228" y="4310752"/>
            <a:chExt cx="843190" cy="936171"/>
          </a:xfrm>
        </p:grpSpPr>
        <p:sp>
          <p:nvSpPr>
            <p:cNvPr id="15" name="Freeform 6">
              <a:extLst>
                <a:ext uri="{FF2B5EF4-FFF2-40B4-BE49-F238E27FC236}">
                  <a16:creationId xmlns:a16="http://schemas.microsoft.com/office/drawing/2014/main" id="{4CE4B3C3-E5F6-2873-3224-EAC500DB9AC7}"/>
                </a:ext>
              </a:extLst>
            </p:cNvPr>
            <p:cNvSpPr/>
            <p:nvPr/>
          </p:nvSpPr>
          <p:spPr>
            <a:xfrm rot="5400000">
              <a:off x="693737" y="4357243"/>
              <a:ext cx="936171" cy="843190"/>
            </a:xfrm>
            <a:custGeom>
              <a:avLst/>
              <a:gdLst/>
              <a:ahLst/>
              <a:cxnLst/>
              <a:rect l="l" t="t" r="r" b="b"/>
              <a:pathLst>
                <a:path w="1527620" h="4114800">
                  <a:moveTo>
                    <a:pt x="0" y="0"/>
                  </a:moveTo>
                  <a:lnTo>
                    <a:pt x="1527619" y="0"/>
                  </a:lnTo>
                  <a:lnTo>
                    <a:pt x="152761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12328" r="-128568" b="-546691"/>
              </a:stretch>
            </a:blipFill>
          </p:spPr>
          <p:txBody>
            <a:bodyPr/>
            <a:lstStyle/>
            <a:p>
              <a:endParaRPr lang="en-US" dirty="0"/>
            </a:p>
          </p:txBody>
        </p:sp>
        <p:sp>
          <p:nvSpPr>
            <p:cNvPr id="18" name="Freeform 3">
              <a:extLst>
                <a:ext uri="{FF2B5EF4-FFF2-40B4-BE49-F238E27FC236}">
                  <a16:creationId xmlns:a16="http://schemas.microsoft.com/office/drawing/2014/main" id="{3632A85D-3531-ACFF-12FA-D91331991648}"/>
                </a:ext>
              </a:extLst>
            </p:cNvPr>
            <p:cNvSpPr/>
            <p:nvPr/>
          </p:nvSpPr>
          <p:spPr>
            <a:xfrm>
              <a:off x="1051560" y="4628748"/>
              <a:ext cx="328339" cy="327518"/>
            </a:xfrm>
            <a:custGeom>
              <a:avLst/>
              <a:gdLst/>
              <a:ahLst/>
              <a:cxnLst/>
              <a:rect l="l" t="t" r="r" b="b"/>
              <a:pathLst>
                <a:path w="4125113" h="4114800">
                  <a:moveTo>
                    <a:pt x="0" y="0"/>
                  </a:moveTo>
                  <a:lnTo>
                    <a:pt x="4125113" y="0"/>
                  </a:lnTo>
                  <a:lnTo>
                    <a:pt x="4125113"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grpSp>
        <p:nvGrpSpPr>
          <p:cNvPr id="24" name="Group 23">
            <a:extLst>
              <a:ext uri="{FF2B5EF4-FFF2-40B4-BE49-F238E27FC236}">
                <a16:creationId xmlns:a16="http://schemas.microsoft.com/office/drawing/2014/main" id="{97E66AD4-4CF7-6B02-DA1A-EA6489C6B5B5}"/>
              </a:ext>
            </a:extLst>
          </p:cNvPr>
          <p:cNvGrpSpPr/>
          <p:nvPr/>
        </p:nvGrpSpPr>
        <p:grpSpPr>
          <a:xfrm>
            <a:off x="170456" y="2777282"/>
            <a:ext cx="881102" cy="870337"/>
            <a:chOff x="609062" y="2186940"/>
            <a:chExt cx="843190" cy="936171"/>
          </a:xfrm>
        </p:grpSpPr>
        <p:sp>
          <p:nvSpPr>
            <p:cNvPr id="5" name="Freeform 6">
              <a:extLst>
                <a:ext uri="{FF2B5EF4-FFF2-40B4-BE49-F238E27FC236}">
                  <a16:creationId xmlns:a16="http://schemas.microsoft.com/office/drawing/2014/main" id="{94C886E7-C875-7DB2-823D-B7158CC754F6}"/>
                </a:ext>
              </a:extLst>
            </p:cNvPr>
            <p:cNvSpPr/>
            <p:nvPr/>
          </p:nvSpPr>
          <p:spPr>
            <a:xfrm rot="5400000">
              <a:off x="562571" y="2233431"/>
              <a:ext cx="936171" cy="843190"/>
            </a:xfrm>
            <a:custGeom>
              <a:avLst/>
              <a:gdLst/>
              <a:ahLst/>
              <a:cxnLst/>
              <a:rect l="l" t="t" r="r" b="b"/>
              <a:pathLst>
                <a:path w="1527620" h="4114800">
                  <a:moveTo>
                    <a:pt x="0" y="0"/>
                  </a:moveTo>
                  <a:lnTo>
                    <a:pt x="1527619" y="0"/>
                  </a:lnTo>
                  <a:lnTo>
                    <a:pt x="152761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12328" r="-128568" b="-546691"/>
              </a:stretch>
            </a:blipFill>
          </p:spPr>
          <p:txBody>
            <a:bodyPr/>
            <a:lstStyle/>
            <a:p>
              <a:endParaRPr lang="en-US" dirty="0"/>
            </a:p>
          </p:txBody>
        </p:sp>
        <p:sp>
          <p:nvSpPr>
            <p:cNvPr id="19" name="Freeform 4">
              <a:extLst>
                <a:ext uri="{FF2B5EF4-FFF2-40B4-BE49-F238E27FC236}">
                  <a16:creationId xmlns:a16="http://schemas.microsoft.com/office/drawing/2014/main" id="{5DB734B9-CD6B-3328-8467-EECC31BA400A}"/>
                </a:ext>
              </a:extLst>
            </p:cNvPr>
            <p:cNvSpPr/>
            <p:nvPr/>
          </p:nvSpPr>
          <p:spPr>
            <a:xfrm>
              <a:off x="907671" y="2531366"/>
              <a:ext cx="339449" cy="335206"/>
            </a:xfrm>
            <a:custGeom>
              <a:avLst/>
              <a:gdLst/>
              <a:ahLst/>
              <a:cxnLst/>
              <a:rect l="l" t="t" r="r" b="b"/>
              <a:pathLst>
                <a:path w="4166886" h="4114800">
                  <a:moveTo>
                    <a:pt x="0" y="0"/>
                  </a:moveTo>
                  <a:lnTo>
                    <a:pt x="4166886" y="0"/>
                  </a:lnTo>
                  <a:lnTo>
                    <a:pt x="4166886"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dirty="0"/>
            </a:p>
          </p:txBody>
        </p:sp>
      </p:grpSp>
      <p:grpSp>
        <p:nvGrpSpPr>
          <p:cNvPr id="23" name="Group 22">
            <a:extLst>
              <a:ext uri="{FF2B5EF4-FFF2-40B4-BE49-F238E27FC236}">
                <a16:creationId xmlns:a16="http://schemas.microsoft.com/office/drawing/2014/main" id="{B0F44C5D-C025-645A-77AD-D1C756AF83E1}"/>
              </a:ext>
            </a:extLst>
          </p:cNvPr>
          <p:cNvGrpSpPr/>
          <p:nvPr/>
        </p:nvGrpSpPr>
        <p:grpSpPr>
          <a:xfrm>
            <a:off x="170456" y="3503512"/>
            <a:ext cx="843190" cy="936172"/>
            <a:chOff x="740227" y="2758225"/>
            <a:chExt cx="843190" cy="936171"/>
          </a:xfrm>
        </p:grpSpPr>
        <p:sp>
          <p:nvSpPr>
            <p:cNvPr id="12" name="Freeform 6">
              <a:extLst>
                <a:ext uri="{FF2B5EF4-FFF2-40B4-BE49-F238E27FC236}">
                  <a16:creationId xmlns:a16="http://schemas.microsoft.com/office/drawing/2014/main" id="{9C15D06B-D969-0010-DBB0-9DB55F2E981E}"/>
                </a:ext>
              </a:extLst>
            </p:cNvPr>
            <p:cNvSpPr/>
            <p:nvPr/>
          </p:nvSpPr>
          <p:spPr>
            <a:xfrm rot="5400000">
              <a:off x="693736" y="2804716"/>
              <a:ext cx="936171" cy="843190"/>
            </a:xfrm>
            <a:custGeom>
              <a:avLst/>
              <a:gdLst/>
              <a:ahLst/>
              <a:cxnLst/>
              <a:rect l="l" t="t" r="r" b="b"/>
              <a:pathLst>
                <a:path w="1527620" h="4114800">
                  <a:moveTo>
                    <a:pt x="0" y="0"/>
                  </a:moveTo>
                  <a:lnTo>
                    <a:pt x="1527619" y="0"/>
                  </a:lnTo>
                  <a:lnTo>
                    <a:pt x="152761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12328" r="-128568" b="-546691"/>
              </a:stretch>
            </a:blipFill>
          </p:spPr>
          <p:txBody>
            <a:bodyPr/>
            <a:lstStyle/>
            <a:p>
              <a:endParaRPr lang="en-US" dirty="0"/>
            </a:p>
          </p:txBody>
        </p:sp>
        <p:sp>
          <p:nvSpPr>
            <p:cNvPr id="20" name="Freeform 5">
              <a:extLst>
                <a:ext uri="{FF2B5EF4-FFF2-40B4-BE49-F238E27FC236}">
                  <a16:creationId xmlns:a16="http://schemas.microsoft.com/office/drawing/2014/main" id="{34251940-E354-9E99-B4C2-5907B354930D}"/>
                </a:ext>
              </a:extLst>
            </p:cNvPr>
            <p:cNvSpPr/>
            <p:nvPr/>
          </p:nvSpPr>
          <p:spPr>
            <a:xfrm>
              <a:off x="1030657" y="3001948"/>
              <a:ext cx="363803" cy="366091"/>
            </a:xfrm>
            <a:custGeom>
              <a:avLst/>
              <a:gdLst/>
              <a:ahLst/>
              <a:cxnLst/>
              <a:rect l="l" t="t" r="r" b="b"/>
              <a:pathLst>
                <a:path w="4089083" h="4114800">
                  <a:moveTo>
                    <a:pt x="0" y="0"/>
                  </a:moveTo>
                  <a:lnTo>
                    <a:pt x="4089082" y="0"/>
                  </a:lnTo>
                  <a:lnTo>
                    <a:pt x="4089082"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sp>
        <p:nvSpPr>
          <p:cNvPr id="6" name="TextBox 5">
            <a:extLst>
              <a:ext uri="{FF2B5EF4-FFF2-40B4-BE49-F238E27FC236}">
                <a16:creationId xmlns:a16="http://schemas.microsoft.com/office/drawing/2014/main" id="{0895A7E0-3F9A-1DD4-F7E2-305FE755D51C}"/>
              </a:ext>
            </a:extLst>
          </p:cNvPr>
          <p:cNvSpPr txBox="1"/>
          <p:nvPr/>
        </p:nvSpPr>
        <p:spPr>
          <a:xfrm>
            <a:off x="1091059" y="3113900"/>
            <a:ext cx="10429013" cy="307777"/>
          </a:xfrm>
          <a:prstGeom prst="rect">
            <a:avLst/>
          </a:prstGeom>
          <a:noFill/>
        </p:spPr>
        <p:txBody>
          <a:bodyPr wrap="square">
            <a:spAutoFit/>
          </a:bodyPr>
          <a:lstStyle/>
          <a:p>
            <a:pPr lvl="0" eaLnBrk="0" fontAlgn="base" hangingPunct="0">
              <a:spcBef>
                <a:spcPct val="0"/>
              </a:spcBef>
              <a:spcAft>
                <a:spcPct val="0"/>
              </a:spcAft>
              <a:buClrTx/>
            </a:pPr>
            <a:r>
              <a:rPr lang="en-US" altLang="en-US" b="1" dirty="0">
                <a:solidFill>
                  <a:schemeClr val="tx1"/>
                </a:solidFill>
                <a:latin typeface="Arial" panose="020B0604020202020204" pitchFamily="34" charset="0"/>
              </a:rPr>
              <a:t>Fragmented Transport Information</a:t>
            </a:r>
            <a:r>
              <a:rPr lang="en-US" altLang="en-US" dirty="0">
                <a:solidFill>
                  <a:schemeClr val="tx1"/>
                </a:solidFill>
                <a:latin typeface="Arial" panose="020B0604020202020204" pitchFamily="34" charset="0"/>
              </a:rPr>
              <a:t> </a:t>
            </a:r>
          </a:p>
        </p:txBody>
      </p:sp>
      <p:sp>
        <p:nvSpPr>
          <p:cNvPr id="30" name="TextBox 29">
            <a:extLst>
              <a:ext uri="{FF2B5EF4-FFF2-40B4-BE49-F238E27FC236}">
                <a16:creationId xmlns:a16="http://schemas.microsoft.com/office/drawing/2014/main" id="{51FEAE70-4089-D832-69B2-B7E9F2602E70}"/>
              </a:ext>
            </a:extLst>
          </p:cNvPr>
          <p:cNvSpPr txBox="1"/>
          <p:nvPr/>
        </p:nvSpPr>
        <p:spPr>
          <a:xfrm>
            <a:off x="1051558" y="4599863"/>
            <a:ext cx="10289955" cy="307777"/>
          </a:xfrm>
          <a:prstGeom prst="rect">
            <a:avLst/>
          </a:prstGeom>
          <a:noFill/>
        </p:spPr>
        <p:txBody>
          <a:bodyPr wrap="square">
            <a:spAutoFit/>
          </a:bodyPr>
          <a:lstStyle/>
          <a:p>
            <a:pPr lvl="0" eaLnBrk="0" fontAlgn="base" hangingPunct="0">
              <a:spcBef>
                <a:spcPct val="0"/>
              </a:spcBef>
              <a:spcAft>
                <a:spcPct val="0"/>
              </a:spcAft>
              <a:buClrTx/>
            </a:pPr>
            <a:r>
              <a:rPr lang="en-US" altLang="en-US" b="1" dirty="0">
                <a:solidFill>
                  <a:schemeClr val="tx1"/>
                </a:solidFill>
                <a:latin typeface="Arial" panose="020B0604020202020204" pitchFamily="34" charset="0"/>
              </a:rPr>
              <a:t>Inefficient Multimodal Routing</a:t>
            </a:r>
            <a:r>
              <a:rPr lang="en-US" altLang="en-US" dirty="0">
                <a:solidFill>
                  <a:schemeClr val="tx1"/>
                </a:solidFill>
                <a:latin typeface="Arial" panose="020B0604020202020204" pitchFamily="34" charset="0"/>
              </a:rPr>
              <a:t> </a:t>
            </a:r>
          </a:p>
        </p:txBody>
      </p:sp>
      <p:sp>
        <p:nvSpPr>
          <p:cNvPr id="32" name="TextBox 31">
            <a:extLst>
              <a:ext uri="{FF2B5EF4-FFF2-40B4-BE49-F238E27FC236}">
                <a16:creationId xmlns:a16="http://schemas.microsoft.com/office/drawing/2014/main" id="{E9015238-5E33-4446-58A2-DA081EDDC068}"/>
              </a:ext>
            </a:extLst>
          </p:cNvPr>
          <p:cNvSpPr txBox="1"/>
          <p:nvPr/>
        </p:nvSpPr>
        <p:spPr>
          <a:xfrm>
            <a:off x="1013646" y="5423045"/>
            <a:ext cx="6645728" cy="307777"/>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chemeClr val="tx1"/>
                </a:solidFill>
                <a:effectLst/>
                <a:latin typeface="Arial" panose="020B0604020202020204" pitchFamily="34" charset="0"/>
              </a:rPr>
              <a:t> Need for a Unified Mobility Platform</a:t>
            </a:r>
            <a:r>
              <a:rPr kumimoji="0" lang="en-US" altLang="en-US" sz="14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2952584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8" name="Google Shape;118;p4"/>
          <p:cNvSpPr/>
          <p:nvPr/>
        </p:nvSpPr>
        <p:spPr>
          <a:xfrm>
            <a:off x="324894" y="4502602"/>
            <a:ext cx="2328056" cy="1889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2B3541"/>
              </a:buClr>
              <a:buSzPts val="1850"/>
              <a:buFont typeface="Times New Roman"/>
              <a:buNone/>
            </a:pPr>
            <a:endParaRPr sz="1850" b="0" i="0" u="none" strike="noStrike" cap="none">
              <a:solidFill>
                <a:srgbClr val="000000"/>
              </a:solidFill>
              <a:latin typeface="Times New Roman"/>
              <a:ea typeface="Times New Roman"/>
              <a:cs typeface="Times New Roman"/>
              <a:sym typeface="Times New Roman"/>
            </a:endParaRPr>
          </a:p>
        </p:txBody>
      </p:sp>
      <p:sp>
        <p:nvSpPr>
          <p:cNvPr id="3" name="Title 1">
            <a:extLst>
              <a:ext uri="{FF2B5EF4-FFF2-40B4-BE49-F238E27FC236}">
                <a16:creationId xmlns:a16="http://schemas.microsoft.com/office/drawing/2014/main" id="{87853894-3A56-5D0E-024A-F2247ECFFC74}"/>
              </a:ext>
            </a:extLst>
          </p:cNvPr>
          <p:cNvSpPr txBox="1">
            <a:spLocks/>
          </p:cNvSpPr>
          <p:nvPr/>
        </p:nvSpPr>
        <p:spPr>
          <a:xfrm>
            <a:off x="446315" y="582388"/>
            <a:ext cx="5660571" cy="461665"/>
          </a:xfrm>
          <a:prstGeom prst="rect">
            <a:avLst/>
          </a:prstGeom>
        </p:spPr>
        <p:txBody>
          <a:bodyPr wrap="square" lIns="0" tIns="0" rIns="0" bIns="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a:solidFill>
                  <a:srgbClr val="A20000"/>
                </a:solidFill>
                <a:latin typeface="Vodafone Rg" panose="020B0606080202020204" pitchFamily="34" charset="0"/>
              </a:rPr>
              <a:t>Need of Project </a:t>
            </a:r>
          </a:p>
        </p:txBody>
      </p:sp>
      <p:sp>
        <p:nvSpPr>
          <p:cNvPr id="2" name="TextBox 1">
            <a:extLst>
              <a:ext uri="{FF2B5EF4-FFF2-40B4-BE49-F238E27FC236}">
                <a16:creationId xmlns:a16="http://schemas.microsoft.com/office/drawing/2014/main" id="{E7B96217-5C75-3301-9E8C-79AB86FD6AE0}"/>
              </a:ext>
            </a:extLst>
          </p:cNvPr>
          <p:cNvSpPr txBox="1"/>
          <p:nvPr/>
        </p:nvSpPr>
        <p:spPr>
          <a:xfrm>
            <a:off x="-179614" y="1461407"/>
            <a:ext cx="6457950" cy="3416320"/>
          </a:xfrm>
          <a:prstGeom prst="rect">
            <a:avLst/>
          </a:prstGeom>
          <a:noFill/>
        </p:spPr>
        <p:txBody>
          <a:bodyPr wrap="square" rtlCol="0">
            <a:spAutoFit/>
          </a:bodyPr>
          <a:lstStyle/>
          <a:p>
            <a:pPr marL="742950" lvl="1" indent="-285750" defTabSz="914400" eaLnBrk="0" fontAlgn="base" hangingPunct="0">
              <a:spcBef>
                <a:spcPct val="0"/>
              </a:spcBef>
              <a:spcAft>
                <a:spcPct val="0"/>
              </a:spcAft>
              <a:buClrTx/>
              <a:buSzTx/>
              <a:buFont typeface="Wingdings" panose="05000000000000000000" pitchFamily="2" charset="2"/>
              <a:buChar char="Ø"/>
            </a:pPr>
            <a:r>
              <a:rPr lang="en-US" altLang="en-US" sz="1800" dirty="0">
                <a:solidFill>
                  <a:schemeClr val="tx1"/>
                </a:solidFill>
                <a:latin typeface="Arial" panose="020B0604020202020204" pitchFamily="34" charset="0"/>
              </a:rPr>
              <a:t>Route Sync is proposed as a unified, research-   driven solution integrating public transports and cab services which operate on disconnected platforms.</a:t>
            </a:r>
          </a:p>
          <a:p>
            <a:pPr lvl="1" defTabSz="914400" eaLnBrk="0" fontAlgn="base" hangingPunct="0">
              <a:spcBef>
                <a:spcPct val="0"/>
              </a:spcBef>
              <a:spcAft>
                <a:spcPct val="0"/>
              </a:spcAft>
              <a:buClrTx/>
              <a:buSzTx/>
            </a:pPr>
            <a:endParaRPr lang="en-US" altLang="en-US" sz="1800" dirty="0">
              <a:solidFill>
                <a:schemeClr val="tx1"/>
              </a:solidFill>
              <a:latin typeface="Arial" panose="020B0604020202020204" pitchFamily="34" charset="0"/>
            </a:endParaRPr>
          </a:p>
          <a:p>
            <a:pPr marL="742950" lvl="1" indent="-285750" defTabSz="914400" eaLnBrk="0" fontAlgn="base" hangingPunct="0">
              <a:spcBef>
                <a:spcPct val="0"/>
              </a:spcBef>
              <a:spcAft>
                <a:spcPct val="0"/>
              </a:spcAft>
              <a:buClrTx/>
              <a:buSzTx/>
              <a:buFont typeface="Wingdings" panose="05000000000000000000" pitchFamily="2" charset="2"/>
              <a:buChar char="Ø"/>
            </a:pPr>
            <a:r>
              <a:rPr lang="en-US" altLang="en-US" sz="1800" dirty="0">
                <a:latin typeface="Arial" panose="020B0604020202020204" pitchFamily="34" charset="0"/>
              </a:rPr>
              <a:t>Route Sync provides integrated planning across transport modes thus results in efficient &amp; optimized route selection.</a:t>
            </a:r>
          </a:p>
          <a:p>
            <a:pPr marL="457200" lvl="1" defTabSz="914400" eaLnBrk="0" fontAlgn="base" hangingPunct="0">
              <a:spcBef>
                <a:spcPct val="0"/>
              </a:spcBef>
              <a:spcAft>
                <a:spcPct val="0"/>
              </a:spcAft>
              <a:buClrTx/>
              <a:buSzTx/>
            </a:pPr>
            <a:endParaRPr lang="en-US" altLang="en-US" sz="1800" dirty="0">
              <a:solidFill>
                <a:schemeClr val="tx1"/>
              </a:solidFill>
              <a:latin typeface="Arial" panose="020B0604020202020204" pitchFamily="34" charset="0"/>
            </a:endParaRPr>
          </a:p>
          <a:p>
            <a:pPr marL="742950" lvl="1" indent="-285750" defTabSz="914400" eaLnBrk="0" fontAlgn="base" hangingPunct="0">
              <a:spcBef>
                <a:spcPct val="0"/>
              </a:spcBef>
              <a:spcAft>
                <a:spcPct val="0"/>
              </a:spcAft>
              <a:buClrTx/>
              <a:buSzTx/>
              <a:buFont typeface="Wingdings" panose="05000000000000000000" pitchFamily="2" charset="2"/>
              <a:buChar char="Ø"/>
            </a:pPr>
            <a:r>
              <a:rPr lang="en-US" altLang="en-US" sz="1800" dirty="0">
                <a:solidFill>
                  <a:schemeClr val="tx1"/>
                </a:solidFill>
                <a:latin typeface="Arial" panose="020B0604020202020204" pitchFamily="34" charset="0"/>
              </a:rPr>
              <a:t>Route Sync bridges the gap of:</a:t>
            </a:r>
          </a:p>
          <a:p>
            <a:pPr marL="1200150" lvl="2" indent="-285750" defTabSz="914400" eaLnBrk="0" fontAlgn="base" hangingPunct="0">
              <a:spcBef>
                <a:spcPct val="0"/>
              </a:spcBef>
              <a:spcAft>
                <a:spcPct val="0"/>
              </a:spcAft>
              <a:buFont typeface="Arial" panose="020B0604020202020204" pitchFamily="34" charset="0"/>
              <a:buChar char="•"/>
            </a:pPr>
            <a:r>
              <a:rPr lang="en-US" altLang="en-US" sz="1800" dirty="0">
                <a:latin typeface="Arial" panose="020B0604020202020204" pitchFamily="34" charset="0"/>
              </a:rPr>
              <a:t>Real-time and predictive transport data</a:t>
            </a:r>
          </a:p>
          <a:p>
            <a:pPr marL="1200150" lvl="2" indent="-285750" defTabSz="914400" eaLnBrk="0" fontAlgn="base" hangingPunct="0">
              <a:spcBef>
                <a:spcPct val="0"/>
              </a:spcBef>
              <a:spcAft>
                <a:spcPct val="0"/>
              </a:spcAft>
              <a:buFont typeface="Arial" panose="020B0604020202020204" pitchFamily="34" charset="0"/>
              <a:buChar char="•"/>
            </a:pPr>
            <a:r>
              <a:rPr lang="en-US" altLang="en-US" sz="1800" dirty="0">
                <a:latin typeface="Arial" panose="020B0604020202020204" pitchFamily="34" charset="0"/>
              </a:rPr>
              <a:t>Ride and vehicle availability forecasting</a:t>
            </a:r>
          </a:p>
          <a:p>
            <a:pPr marL="1200150" lvl="2" indent="-285750" defTabSz="914400" eaLnBrk="0" fontAlgn="base" hangingPunct="0">
              <a:spcBef>
                <a:spcPct val="0"/>
              </a:spcBef>
              <a:spcAft>
                <a:spcPct val="0"/>
              </a:spcAft>
              <a:buFont typeface="Arial" panose="020B0604020202020204" pitchFamily="34" charset="0"/>
              <a:buChar char="•"/>
            </a:pPr>
            <a:r>
              <a:rPr lang="en-US" altLang="en-US" sz="1800" dirty="0">
                <a:latin typeface="Arial" panose="020B0604020202020204" pitchFamily="34" charset="0"/>
              </a:rPr>
              <a:t>Multimodal route planning</a:t>
            </a:r>
          </a:p>
        </p:txBody>
      </p:sp>
      <p:sp>
        <p:nvSpPr>
          <p:cNvPr id="4" name="TextBox 3">
            <a:extLst>
              <a:ext uri="{FF2B5EF4-FFF2-40B4-BE49-F238E27FC236}">
                <a16:creationId xmlns:a16="http://schemas.microsoft.com/office/drawing/2014/main" id="{CCCCF89E-00BF-CD7E-46CD-508C24514930}"/>
              </a:ext>
            </a:extLst>
          </p:cNvPr>
          <p:cNvSpPr txBox="1"/>
          <p:nvPr/>
        </p:nvSpPr>
        <p:spPr>
          <a:xfrm>
            <a:off x="6587359" y="2247118"/>
            <a:ext cx="5604641" cy="738664"/>
          </a:xfrm>
          <a:prstGeom prst="rect">
            <a:avLst/>
          </a:prstGeom>
          <a:noFill/>
        </p:spPr>
        <p:txBody>
          <a:bodyPr wrap="square">
            <a:spAutoFit/>
          </a:bodyPr>
          <a:lstStyle/>
          <a:p>
            <a:pPr lvl="2" defTabSz="914400" eaLnBrk="0" fontAlgn="base" hangingPunct="0">
              <a:spcBef>
                <a:spcPct val="0"/>
              </a:spcBef>
              <a:spcAft>
                <a:spcPct val="0"/>
              </a:spcAft>
            </a:pPr>
            <a:endParaRPr lang="en-US" altLang="en-US" dirty="0">
              <a:latin typeface="Arial" panose="020B0604020202020204" pitchFamily="34" charset="0"/>
            </a:endParaRPr>
          </a:p>
          <a:p>
            <a:pPr lvl="2" defTabSz="914400" eaLnBrk="0" fontAlgn="base" hangingPunct="0">
              <a:spcBef>
                <a:spcPct val="0"/>
              </a:spcBef>
              <a:spcAft>
                <a:spcPct val="0"/>
              </a:spcAft>
            </a:pPr>
            <a:endParaRPr lang="en-US" altLang="en-US" dirty="0">
              <a:latin typeface="Arial" panose="020B0604020202020204" pitchFamily="34" charset="0"/>
            </a:endParaRPr>
          </a:p>
          <a:p>
            <a:pPr marL="1200150" lvl="2" indent="-285750" defTabSz="914400" eaLnBrk="0" fontAlgn="base" hangingPunct="0">
              <a:spcBef>
                <a:spcPct val="0"/>
              </a:spcBef>
              <a:spcAft>
                <a:spcPct val="0"/>
              </a:spcAft>
              <a:buFont typeface="Arial" panose="020B0604020202020204" pitchFamily="34" charset="0"/>
              <a:buChar char="•"/>
            </a:pPr>
            <a:endParaRPr lang="en-US" altLang="en-US" dirty="0">
              <a:solidFill>
                <a:schemeClr val="tx1"/>
              </a:solidFill>
              <a:latin typeface="Arial" panose="020B0604020202020204" pitchFamily="34" charset="0"/>
            </a:endParaRPr>
          </a:p>
        </p:txBody>
      </p:sp>
      <p:pic>
        <p:nvPicPr>
          <p:cNvPr id="7" name="Picture 6" descr="A diagram of a map">
            <a:extLst>
              <a:ext uri="{FF2B5EF4-FFF2-40B4-BE49-F238E27FC236}">
                <a16:creationId xmlns:a16="http://schemas.microsoft.com/office/drawing/2014/main" id="{77A8F47E-786B-1E8F-E2F0-904E33DFA18D}"/>
              </a:ext>
            </a:extLst>
          </p:cNvPr>
          <p:cNvPicPr>
            <a:picLocks noChangeAspect="1"/>
          </p:cNvPicPr>
          <p:nvPr/>
        </p:nvPicPr>
        <p:blipFill>
          <a:blip r:embed="rId3"/>
          <a:stretch>
            <a:fillRect/>
          </a:stretch>
        </p:blipFill>
        <p:spPr>
          <a:xfrm>
            <a:off x="6017078" y="870302"/>
            <a:ext cx="6017360" cy="5521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a:extLst>
            <a:ext uri="{FF2B5EF4-FFF2-40B4-BE49-F238E27FC236}">
              <a16:creationId xmlns:a16="http://schemas.microsoft.com/office/drawing/2014/main" id="{54DAA0B5-D49D-D971-A0D4-0A4C28AE5E99}"/>
            </a:ext>
          </a:extLst>
        </p:cNvPr>
        <p:cNvGrpSpPr/>
        <p:nvPr/>
      </p:nvGrpSpPr>
      <p:grpSpPr>
        <a:xfrm>
          <a:off x="0" y="0"/>
          <a:ext cx="0" cy="0"/>
          <a:chOff x="0" y="0"/>
          <a:chExt cx="0" cy="0"/>
        </a:xfrm>
      </p:grpSpPr>
      <p:sp>
        <p:nvSpPr>
          <p:cNvPr id="118" name="Google Shape;118;p4">
            <a:extLst>
              <a:ext uri="{FF2B5EF4-FFF2-40B4-BE49-F238E27FC236}">
                <a16:creationId xmlns:a16="http://schemas.microsoft.com/office/drawing/2014/main" id="{B1ECF53D-A9AC-A2BC-5585-98F3B9A7D89C}"/>
              </a:ext>
            </a:extLst>
          </p:cNvPr>
          <p:cNvSpPr/>
          <p:nvPr/>
        </p:nvSpPr>
        <p:spPr>
          <a:xfrm>
            <a:off x="324894" y="4502602"/>
            <a:ext cx="2328056" cy="1889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2B3541"/>
              </a:buClr>
              <a:buSzPts val="1850"/>
              <a:buFont typeface="Times New Roman"/>
              <a:buNone/>
            </a:pPr>
            <a:endParaRPr sz="1850" b="0" i="0" u="none" strike="noStrike" cap="none">
              <a:solidFill>
                <a:srgbClr val="000000"/>
              </a:solidFill>
              <a:latin typeface="Times New Roman"/>
              <a:ea typeface="Times New Roman"/>
              <a:cs typeface="Times New Roman"/>
              <a:sym typeface="Times New Roman"/>
            </a:endParaRPr>
          </a:p>
        </p:txBody>
      </p:sp>
      <p:sp>
        <p:nvSpPr>
          <p:cNvPr id="3" name="Title 1">
            <a:extLst>
              <a:ext uri="{FF2B5EF4-FFF2-40B4-BE49-F238E27FC236}">
                <a16:creationId xmlns:a16="http://schemas.microsoft.com/office/drawing/2014/main" id="{8883974E-C694-F06D-D690-8C30026F7356}"/>
              </a:ext>
            </a:extLst>
          </p:cNvPr>
          <p:cNvSpPr txBox="1">
            <a:spLocks/>
          </p:cNvSpPr>
          <p:nvPr/>
        </p:nvSpPr>
        <p:spPr>
          <a:xfrm>
            <a:off x="446315" y="582388"/>
            <a:ext cx="5660571" cy="461665"/>
          </a:xfrm>
          <a:prstGeom prst="rect">
            <a:avLst/>
          </a:prstGeom>
        </p:spPr>
        <p:txBody>
          <a:bodyPr wrap="square" lIns="0" tIns="0" rIns="0" bIns="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a:solidFill>
                  <a:srgbClr val="A20000"/>
                </a:solidFill>
                <a:latin typeface="Vodafone Rg" panose="020B0606080202020204" pitchFamily="34" charset="0"/>
              </a:rPr>
              <a:t>Proposed Solution</a:t>
            </a:r>
          </a:p>
        </p:txBody>
      </p:sp>
      <p:sp>
        <p:nvSpPr>
          <p:cNvPr id="4" name="TextBox 3">
            <a:extLst>
              <a:ext uri="{FF2B5EF4-FFF2-40B4-BE49-F238E27FC236}">
                <a16:creationId xmlns:a16="http://schemas.microsoft.com/office/drawing/2014/main" id="{D1168122-AE3A-A450-95BB-6997399244D9}"/>
              </a:ext>
            </a:extLst>
          </p:cNvPr>
          <p:cNvSpPr txBox="1"/>
          <p:nvPr/>
        </p:nvSpPr>
        <p:spPr>
          <a:xfrm>
            <a:off x="446314" y="1137950"/>
            <a:ext cx="11334749" cy="5324535"/>
          </a:xfrm>
          <a:prstGeom prst="rect">
            <a:avLst/>
          </a:prstGeom>
          <a:noFill/>
        </p:spPr>
        <p:txBody>
          <a:bodyPr wrap="square" rtlCol="0">
            <a:spAutoFit/>
          </a:bodyPr>
          <a:lstStyle/>
          <a:p>
            <a:r>
              <a:rPr lang="en-US" sz="2000" dirty="0" err="1"/>
              <a:t>RouteSync</a:t>
            </a:r>
            <a:r>
              <a:rPr lang="en-US" sz="2000" dirty="0"/>
              <a:t> is a multimodal mobility orchestration platform designed to eliminate urban fragmentation. By leveraging real-time data aggregation and a proprietary heuristic engine, </a:t>
            </a:r>
            <a:r>
              <a:rPr lang="en-US" sz="2000" dirty="0" err="1"/>
              <a:t>RouteSync</a:t>
            </a:r>
            <a:r>
              <a:rPr lang="en-US" sz="2000" dirty="0"/>
              <a:t> transforms chaotic transit variables into a streamlined, 'single-pane-of-glass' experience. Our solution doesn't just suggest routes; it optimizes the urban commute through data-driven cost-benefit analysis and hyper-personalized safety protocols. With integrated family-link connectivity and real-time telemetry, </a:t>
            </a:r>
            <a:r>
              <a:rPr lang="en-US" sz="2000" dirty="0" err="1"/>
              <a:t>RouteSync</a:t>
            </a:r>
            <a:r>
              <a:rPr lang="en-US" sz="2000" dirty="0"/>
              <a:t> is setting the new standard for secure, frictionless, and intelligent urban navigation</a:t>
            </a:r>
            <a:r>
              <a:rPr lang="en-US" sz="2000" b="1" dirty="0">
                <a:latin typeface="Calibri" panose="020F0502020204030204" pitchFamily="34" charset="0"/>
                <a:cs typeface="Calibri" panose="020F0502020204030204" pitchFamily="34" charset="0"/>
              </a:rPr>
              <a:t>.</a:t>
            </a:r>
            <a:br>
              <a:rPr lang="en-US" sz="2000" b="1" dirty="0">
                <a:latin typeface="Calibri" panose="020F0502020204030204" pitchFamily="34" charset="0"/>
                <a:cs typeface="Calibri" panose="020F0502020204030204" pitchFamily="34" charset="0"/>
              </a:rPr>
            </a:br>
            <a:br>
              <a:rPr lang="en-US" sz="2000" b="1" dirty="0">
                <a:latin typeface="Calibri" panose="020F0502020204030204" pitchFamily="34" charset="0"/>
                <a:cs typeface="Calibri" panose="020F0502020204030204" pitchFamily="34" charset="0"/>
              </a:rPr>
            </a:br>
            <a:r>
              <a:rPr lang="en-US" sz="2000" b="1" dirty="0"/>
              <a:t>Core Capabilities</a:t>
            </a:r>
          </a:p>
          <a:p>
            <a:br>
              <a:rPr lang="en-US" sz="2000" dirty="0"/>
            </a:br>
            <a:r>
              <a:rPr lang="en-US" sz="2000" dirty="0"/>
              <a:t>1. Real-Time Data Aggregation</a:t>
            </a:r>
            <a:br>
              <a:rPr lang="en-US" sz="2000" dirty="0"/>
            </a:br>
            <a:r>
              <a:rPr lang="en-US" sz="2000" dirty="0"/>
              <a:t>2. Proprietary Optimization Engine</a:t>
            </a:r>
            <a:br>
              <a:rPr lang="en-US" sz="2000" dirty="0"/>
            </a:br>
            <a:r>
              <a:rPr lang="en-US" sz="2000" dirty="0"/>
              <a:t>3. Unified User Experience (“Single Pane of Glass”)</a:t>
            </a:r>
            <a:br>
              <a:rPr lang="en-US" sz="2000" dirty="0"/>
            </a:br>
            <a:r>
              <a:rPr lang="en-US" sz="2000" dirty="0"/>
              <a:t>4. Data-Driven Cost–Benefit Analysis</a:t>
            </a:r>
            <a:br>
              <a:rPr lang="en-US" sz="2000" dirty="0"/>
            </a:br>
            <a:r>
              <a:rPr lang="en-US" sz="2000" dirty="0"/>
              <a:t>5. Hyper-Personalized Safety Protocols</a:t>
            </a:r>
            <a:br>
              <a:rPr lang="en-US" sz="2000" dirty="0"/>
            </a:br>
            <a:r>
              <a:rPr lang="en-US" sz="2000" dirty="0"/>
              <a:t>6. Family-Link Connectivity</a:t>
            </a:r>
            <a:br>
              <a:rPr lang="en-US" sz="2000" dirty="0"/>
            </a:br>
            <a:r>
              <a:rPr lang="en-US" sz="2000" dirty="0"/>
              <a:t>7. Real-Time Telemetry and Monitoring</a:t>
            </a:r>
            <a:endParaRPr lang="en-US" sz="2000" b="1"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0BD64C69-5CEE-9CEE-2EED-6B5F65FBCCAC}"/>
              </a:ext>
            </a:extLst>
          </p:cNvPr>
          <p:cNvPicPr>
            <a:picLocks noChangeAspect="1"/>
          </p:cNvPicPr>
          <p:nvPr/>
        </p:nvPicPr>
        <p:blipFill>
          <a:blip r:embed="rId3"/>
          <a:stretch>
            <a:fillRect/>
          </a:stretch>
        </p:blipFill>
        <p:spPr>
          <a:xfrm>
            <a:off x="6863631" y="3127382"/>
            <a:ext cx="4670240" cy="3429000"/>
          </a:xfrm>
          <a:prstGeom prst="rect">
            <a:avLst/>
          </a:prstGeom>
        </p:spPr>
      </p:pic>
    </p:spTree>
    <p:extLst>
      <p:ext uri="{BB962C8B-B14F-4D97-AF65-F5344CB8AC3E}">
        <p14:creationId xmlns:p14="http://schemas.microsoft.com/office/powerpoint/2010/main" val="3820984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3" name="Title 1">
            <a:extLst>
              <a:ext uri="{FF2B5EF4-FFF2-40B4-BE49-F238E27FC236}">
                <a16:creationId xmlns:a16="http://schemas.microsoft.com/office/drawing/2014/main" id="{38CDC953-2B84-68FE-7DE5-8D086B35CDF6}"/>
              </a:ext>
            </a:extLst>
          </p:cNvPr>
          <p:cNvSpPr txBox="1">
            <a:spLocks/>
          </p:cNvSpPr>
          <p:nvPr/>
        </p:nvSpPr>
        <p:spPr>
          <a:xfrm>
            <a:off x="446315" y="582388"/>
            <a:ext cx="5660571" cy="461665"/>
          </a:xfrm>
          <a:prstGeom prst="rect">
            <a:avLst/>
          </a:prstGeom>
        </p:spPr>
        <p:txBody>
          <a:bodyPr wrap="square" lIns="0" tIns="0" rIns="0" bIns="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rgbClr val="A20000"/>
                </a:solidFill>
                <a:latin typeface="Vodafone Rg" panose="020B0606080202020204" pitchFamily="34" charset="0"/>
              </a:rPr>
              <a:t>Solution Overview</a:t>
            </a:r>
          </a:p>
        </p:txBody>
      </p:sp>
      <p:sp>
        <p:nvSpPr>
          <p:cNvPr id="6" name="TextBox 5">
            <a:extLst>
              <a:ext uri="{FF2B5EF4-FFF2-40B4-BE49-F238E27FC236}">
                <a16:creationId xmlns:a16="http://schemas.microsoft.com/office/drawing/2014/main" id="{9ECB2277-0452-EB0A-5CF6-18958CB0E146}"/>
              </a:ext>
            </a:extLst>
          </p:cNvPr>
          <p:cNvSpPr txBox="1"/>
          <p:nvPr/>
        </p:nvSpPr>
        <p:spPr>
          <a:xfrm>
            <a:off x="261255" y="1223903"/>
            <a:ext cx="9486901" cy="4862870"/>
          </a:xfrm>
          <a:prstGeom prst="rect">
            <a:avLst/>
          </a:prstGeom>
          <a:noFill/>
        </p:spPr>
        <p:txBody>
          <a:bodyPr wrap="square">
            <a:spAutoFit/>
          </a:bodyPr>
          <a:lstStyle/>
          <a:p>
            <a:pPr marL="285750" indent="-285750">
              <a:buFont typeface="Wingdings" panose="05000000000000000000" pitchFamily="2" charset="2"/>
              <a:buChar char="Ø"/>
            </a:pPr>
            <a:r>
              <a:rPr lang="en-US" sz="1600" b="1" dirty="0"/>
              <a:t>Unified Urban Mobility Platform</a:t>
            </a:r>
            <a:endParaRPr lang="en-US" sz="1600" dirty="0"/>
          </a:p>
          <a:p>
            <a:pPr marL="742950" lvl="1" indent="-285750">
              <a:buFont typeface="Arial" panose="020B0604020202020204" pitchFamily="34" charset="0"/>
              <a:buChar char="•"/>
            </a:pPr>
            <a:r>
              <a:rPr lang="en-US" sz="1400" dirty="0"/>
              <a:t>A centralized platform that integrates public transit and on-demand transportation services into a single interface.</a:t>
            </a:r>
          </a:p>
          <a:p>
            <a:pPr lvl="1"/>
            <a:endParaRPr lang="en-US" sz="1400" dirty="0"/>
          </a:p>
          <a:p>
            <a:pPr marL="285750" indent="-285750">
              <a:buFont typeface="Wingdings" panose="05000000000000000000" pitchFamily="2" charset="2"/>
              <a:buChar char="Ø"/>
            </a:pPr>
            <a:r>
              <a:rPr lang="en-US" sz="1600" b="1" dirty="0"/>
              <a:t>Seamless Multimodal Journey Planning</a:t>
            </a:r>
            <a:endParaRPr lang="en-US" sz="1600" dirty="0"/>
          </a:p>
          <a:p>
            <a:pPr marL="742950" lvl="1" indent="-285750">
              <a:buFont typeface="Arial" panose="020B0604020202020204" pitchFamily="34" charset="0"/>
              <a:buChar char="•"/>
            </a:pPr>
            <a:r>
              <a:rPr lang="en-US" sz="1400" dirty="0"/>
              <a:t>Enables end-to-end journey planning across multiple transport modes and also provides best optimized route</a:t>
            </a:r>
          </a:p>
          <a:p>
            <a:pPr lvl="1"/>
            <a:endParaRPr lang="en-US" sz="1600" dirty="0"/>
          </a:p>
          <a:p>
            <a:pPr marL="285750" indent="-285750">
              <a:buFont typeface="Wingdings" panose="05000000000000000000" pitchFamily="2" charset="2"/>
              <a:buChar char="Ø"/>
            </a:pPr>
            <a:r>
              <a:rPr lang="en-US" sz="1600" b="1" dirty="0"/>
              <a:t>Predictive Intelligence &amp; Advanced Analytics</a:t>
            </a:r>
            <a:endParaRPr lang="en-US" sz="1600" dirty="0"/>
          </a:p>
          <a:p>
            <a:pPr marL="1200150" lvl="2" indent="-285750">
              <a:buFont typeface="Arial" panose="020B0604020202020204" pitchFamily="34" charset="0"/>
              <a:buChar char="•"/>
            </a:pPr>
            <a:r>
              <a:rPr lang="en-US" sz="1400" dirty="0"/>
              <a:t>Accurate vehicle arrival time forecasts</a:t>
            </a:r>
          </a:p>
          <a:p>
            <a:pPr marL="1200150" lvl="2" indent="-285750">
              <a:buFont typeface="Arial" panose="020B0604020202020204" pitchFamily="34" charset="0"/>
              <a:buChar char="•"/>
            </a:pPr>
            <a:r>
              <a:rPr lang="en-US" sz="1400" dirty="0"/>
              <a:t>Predictive vehicle </a:t>
            </a:r>
            <a:r>
              <a:rPr lang="en-US" sz="1400" dirty="0" err="1"/>
              <a:t>availablity</a:t>
            </a:r>
            <a:r>
              <a:rPr lang="en-US" sz="1400" dirty="0"/>
              <a:t> and location tracking</a:t>
            </a:r>
          </a:p>
          <a:p>
            <a:pPr lvl="2"/>
            <a:endParaRPr lang="en-US" sz="1400" dirty="0"/>
          </a:p>
          <a:p>
            <a:pPr marL="285750" indent="-285750">
              <a:buFont typeface="Wingdings" panose="05000000000000000000" pitchFamily="2" charset="2"/>
              <a:buChar char="Ø"/>
            </a:pPr>
            <a:r>
              <a:rPr lang="en-US" sz="1600" b="1" dirty="0"/>
              <a:t>Optimized First- and Last-Mile Connectivity</a:t>
            </a:r>
            <a:endParaRPr lang="en-US" sz="1600" dirty="0"/>
          </a:p>
          <a:p>
            <a:pPr marL="742950" lvl="1" indent="-285750">
              <a:buFont typeface="Arial" panose="020B0604020202020204" pitchFamily="34" charset="0"/>
              <a:buChar char="•"/>
            </a:pPr>
            <a:r>
              <a:rPr lang="en-US" sz="1400" dirty="0"/>
              <a:t>Minimizes waiting times through predictive insights.</a:t>
            </a:r>
          </a:p>
          <a:p>
            <a:pPr marL="742950" lvl="1" indent="-285750">
              <a:buFont typeface="Arial" panose="020B0604020202020204" pitchFamily="34" charset="0"/>
              <a:buChar char="•"/>
            </a:pPr>
            <a:r>
              <a:rPr lang="en-US" sz="1400" dirty="0"/>
              <a:t>Improves transfers between mass transit and last-mile transport options.</a:t>
            </a:r>
          </a:p>
          <a:p>
            <a:pPr lvl="1"/>
            <a:endParaRPr lang="en-US" sz="1400" dirty="0"/>
          </a:p>
          <a:p>
            <a:pPr marL="285750" indent="-285750">
              <a:buFont typeface="Wingdings" panose="05000000000000000000" pitchFamily="2" charset="2"/>
              <a:buChar char="Ø"/>
            </a:pPr>
            <a:r>
              <a:rPr lang="en-US" sz="1600" b="1" dirty="0"/>
              <a:t>AI based assistance</a:t>
            </a:r>
            <a:endParaRPr lang="en-US" sz="1600" dirty="0"/>
          </a:p>
          <a:p>
            <a:pPr marL="742950" lvl="1" indent="-285750">
              <a:buFont typeface="Arial" panose="020B0604020202020204" pitchFamily="34" charset="0"/>
              <a:buChar char="•"/>
            </a:pPr>
            <a:r>
              <a:rPr lang="en-US" sz="1400" dirty="0"/>
              <a:t>Route Sync has </a:t>
            </a:r>
            <a:r>
              <a:rPr lang="en-US" sz="1600" b="1" dirty="0"/>
              <a:t>RAAHI AI </a:t>
            </a:r>
            <a:r>
              <a:rPr lang="en-US" sz="1400" dirty="0"/>
              <a:t>supports complete voice based assistance, with regional language support</a:t>
            </a:r>
          </a:p>
          <a:p>
            <a:pPr lvl="1"/>
            <a:endParaRPr lang="en-US" sz="1400" dirty="0"/>
          </a:p>
          <a:p>
            <a:pPr marL="285750" indent="-285750">
              <a:buFont typeface="Wingdings" panose="05000000000000000000" pitchFamily="2" charset="2"/>
              <a:buChar char="Ø"/>
            </a:pPr>
            <a:r>
              <a:rPr lang="en-US" sz="1600" b="1" dirty="0"/>
              <a:t>Scalable &amp; Smart-City Aligned Architecture</a:t>
            </a:r>
            <a:endParaRPr lang="en-US" sz="1600" dirty="0"/>
          </a:p>
          <a:p>
            <a:pPr marL="742950" lvl="1" indent="-285750">
              <a:buFont typeface="Arial" panose="020B0604020202020204" pitchFamily="34" charset="0"/>
              <a:buChar char="•"/>
            </a:pPr>
            <a:r>
              <a:rPr lang="en-US" sz="1400" dirty="0"/>
              <a:t>Transforms fragmented transport systems into a data-driven, commuter-centric mobility ecosystem.</a:t>
            </a:r>
          </a:p>
          <a:p>
            <a:pPr marL="742950" lvl="1" indent="-285750">
              <a:buFont typeface="Arial" panose="020B0604020202020204" pitchFamily="34" charset="0"/>
              <a:buChar char="•"/>
            </a:pPr>
            <a:r>
              <a:rPr lang="en-US" sz="1400" dirty="0"/>
              <a:t>Aligned with smart city initiatives and sustainable urban transportation goals.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0">
          <a:extLst>
            <a:ext uri="{FF2B5EF4-FFF2-40B4-BE49-F238E27FC236}">
              <a16:creationId xmlns:a16="http://schemas.microsoft.com/office/drawing/2014/main" id="{7C2A09DE-0AE2-AA94-B2C1-84FDBDB9DC64}"/>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947FCB28-836D-8BB8-8DF2-FE477873FAEB}"/>
              </a:ext>
            </a:extLst>
          </p:cNvPr>
          <p:cNvSpPr txBox="1">
            <a:spLocks/>
          </p:cNvSpPr>
          <p:nvPr/>
        </p:nvSpPr>
        <p:spPr>
          <a:xfrm>
            <a:off x="454941" y="531164"/>
            <a:ext cx="8011885" cy="461665"/>
          </a:xfrm>
          <a:prstGeom prst="rect">
            <a:avLst/>
          </a:prstGeom>
        </p:spPr>
        <p:txBody>
          <a:bodyPr wrap="square" lIns="0" tIns="0" rIns="0" bIns="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a:solidFill>
                  <a:srgbClr val="A20000"/>
                </a:solidFill>
                <a:latin typeface="Vodafone Rg" panose="020B0606080202020204" pitchFamily="34" charset="0"/>
              </a:rPr>
              <a:t>Technology used</a:t>
            </a:r>
          </a:p>
        </p:txBody>
      </p:sp>
      <p:grpSp>
        <p:nvGrpSpPr>
          <p:cNvPr id="25" name="Group 24">
            <a:extLst>
              <a:ext uri="{FF2B5EF4-FFF2-40B4-BE49-F238E27FC236}">
                <a16:creationId xmlns:a16="http://schemas.microsoft.com/office/drawing/2014/main" id="{BFEB5405-9A31-1486-91F5-C7BBEA611907}"/>
              </a:ext>
            </a:extLst>
          </p:cNvPr>
          <p:cNvGrpSpPr/>
          <p:nvPr/>
        </p:nvGrpSpPr>
        <p:grpSpPr>
          <a:xfrm>
            <a:off x="261255" y="1252353"/>
            <a:ext cx="8450039" cy="5074484"/>
            <a:chOff x="741748" y="1346010"/>
            <a:chExt cx="7209158" cy="3922284"/>
          </a:xfrm>
        </p:grpSpPr>
        <p:sp>
          <p:nvSpPr>
            <p:cNvPr id="5" name="TextBox 4">
              <a:extLst>
                <a:ext uri="{FF2B5EF4-FFF2-40B4-BE49-F238E27FC236}">
                  <a16:creationId xmlns:a16="http://schemas.microsoft.com/office/drawing/2014/main" id="{6C84E941-566A-01D9-694F-1E6A94DCBE3A}"/>
                </a:ext>
              </a:extLst>
            </p:cNvPr>
            <p:cNvSpPr txBox="1"/>
            <p:nvPr/>
          </p:nvSpPr>
          <p:spPr>
            <a:xfrm>
              <a:off x="1577975" y="1497832"/>
              <a:ext cx="6372931" cy="1022942"/>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Frontend- HTML, CSS, JS</a:t>
              </a:r>
            </a:p>
            <a:p>
              <a:r>
                <a:rPr lang="en-US" sz="1600" dirty="0">
                  <a:latin typeface="Calibri" panose="020F0502020204030204" pitchFamily="34" charset="0"/>
                  <a:cs typeface="Calibri" panose="020F0502020204030204" pitchFamily="34" charset="0"/>
                </a:rPr>
                <a:t>Backend- TypeScript, NodeJS</a:t>
              </a:r>
              <a:br>
                <a:rPr lang="en-US" sz="1600" dirty="0">
                  <a:latin typeface="Calibri" panose="020F0502020204030204" pitchFamily="34" charset="0"/>
                  <a:cs typeface="Calibri" panose="020F0502020204030204" pitchFamily="34" charset="0"/>
                </a:rPr>
              </a:br>
              <a:r>
                <a:rPr lang="en-US" sz="1600" dirty="0">
                  <a:latin typeface="Calibri" panose="020F0502020204030204" pitchFamily="34" charset="0"/>
                  <a:cs typeface="Calibri" panose="020F0502020204030204" pitchFamily="34" charset="0"/>
                </a:rPr>
                <a:t>Python, </a:t>
              </a:r>
              <a:r>
                <a:rPr lang="en-US" sz="1600" dirty="0" err="1">
                  <a:latin typeface="Calibri" panose="020F0502020204030204" pitchFamily="34" charset="0"/>
                  <a:cs typeface="Calibri" panose="020F0502020204030204" pitchFamily="34" charset="0"/>
                </a:rPr>
                <a:t>Tensorflow</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Keras</a:t>
              </a:r>
              <a:r>
                <a:rPr lang="en-US" sz="1600" dirty="0">
                  <a:latin typeface="Calibri" panose="020F0502020204030204" pitchFamily="34" charset="0"/>
                  <a:cs typeface="Calibri" panose="020F0502020204030204" pitchFamily="34" charset="0"/>
                </a:rPr>
                <a:t>, for Digital Twin simulation,</a:t>
              </a:r>
              <a:br>
                <a:rPr lang="en-US" sz="1600" dirty="0">
                  <a:latin typeface="Calibri" panose="020F0502020204030204" pitchFamily="34" charset="0"/>
                  <a:cs typeface="Calibri" panose="020F0502020204030204" pitchFamily="34" charset="0"/>
                </a:rPr>
              </a:br>
              <a:r>
                <a:rPr lang="en-US" sz="1600" dirty="0">
                  <a:latin typeface="Calibri" panose="020F0502020204030204" pitchFamily="34" charset="0"/>
                  <a:cs typeface="Calibri" panose="020F0502020204030204" pitchFamily="34" charset="0"/>
                </a:rPr>
                <a:t>For analytical dashboard related to travel history: </a:t>
              </a:r>
              <a:r>
                <a:rPr lang="en-US" sz="1600" dirty="0" err="1">
                  <a:latin typeface="Calibri" panose="020F0502020204030204" pitchFamily="34" charset="0"/>
                  <a:cs typeface="Calibri" panose="020F0502020204030204" pitchFamily="34" charset="0"/>
                </a:rPr>
                <a:t>Numpy</a:t>
              </a:r>
              <a:r>
                <a:rPr lang="en-US" sz="1600" dirty="0">
                  <a:latin typeface="Calibri" panose="020F0502020204030204" pitchFamily="34" charset="0"/>
                  <a:cs typeface="Calibri" panose="020F0502020204030204" pitchFamily="34" charset="0"/>
                </a:rPr>
                <a:t>, pandas, Seaborn, Matplotlib</a:t>
              </a:r>
              <a:br>
                <a:rPr lang="en-US" sz="1600" dirty="0">
                  <a:latin typeface="Calibri" panose="020F0502020204030204" pitchFamily="34" charset="0"/>
                  <a:cs typeface="Calibri" panose="020F0502020204030204" pitchFamily="34" charset="0"/>
                </a:rPr>
              </a:br>
              <a:r>
                <a:rPr lang="en-US" sz="1600" dirty="0">
                  <a:latin typeface="Calibri" panose="020F0502020204030204" pitchFamily="34" charset="0"/>
                  <a:cs typeface="Calibri" panose="020F0502020204030204" pitchFamily="34" charset="0"/>
                </a:rPr>
                <a:t>For Database: SQL</a:t>
              </a:r>
            </a:p>
          </p:txBody>
        </p:sp>
        <p:sp>
          <p:nvSpPr>
            <p:cNvPr id="7" name="Freeform 6">
              <a:extLst>
                <a:ext uri="{FF2B5EF4-FFF2-40B4-BE49-F238E27FC236}">
                  <a16:creationId xmlns:a16="http://schemas.microsoft.com/office/drawing/2014/main" id="{7BED06D0-D576-04D7-8A6A-59FFC1A77774}"/>
                </a:ext>
              </a:extLst>
            </p:cNvPr>
            <p:cNvSpPr/>
            <p:nvPr/>
          </p:nvSpPr>
          <p:spPr>
            <a:xfrm rot="5400000">
              <a:off x="728798" y="1358960"/>
              <a:ext cx="757264" cy="731363"/>
            </a:xfrm>
            <a:custGeom>
              <a:avLst/>
              <a:gdLst/>
              <a:ahLst/>
              <a:cxnLst/>
              <a:rect l="l" t="t" r="r" b="b"/>
              <a:pathLst>
                <a:path w="1527620" h="4114800">
                  <a:moveTo>
                    <a:pt x="0" y="0"/>
                  </a:moveTo>
                  <a:lnTo>
                    <a:pt x="1527619" y="0"/>
                  </a:lnTo>
                  <a:lnTo>
                    <a:pt x="152761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12328" r="-128568" b="-546691"/>
              </a:stretch>
            </a:blipFill>
          </p:spPr>
          <p:txBody>
            <a:bodyPr/>
            <a:lstStyle/>
            <a:p>
              <a:endParaRPr lang="en-US"/>
            </a:p>
          </p:txBody>
        </p:sp>
        <p:sp>
          <p:nvSpPr>
            <p:cNvPr id="12" name="TextBox 11">
              <a:extLst>
                <a:ext uri="{FF2B5EF4-FFF2-40B4-BE49-F238E27FC236}">
                  <a16:creationId xmlns:a16="http://schemas.microsoft.com/office/drawing/2014/main" id="{48306874-9D27-72C4-3E5C-C89E3D830C42}"/>
                </a:ext>
              </a:extLst>
            </p:cNvPr>
            <p:cNvSpPr txBox="1"/>
            <p:nvPr/>
          </p:nvSpPr>
          <p:spPr>
            <a:xfrm>
              <a:off x="1569567" y="2628556"/>
              <a:ext cx="5399315" cy="642313"/>
            </a:xfrm>
            <a:prstGeom prst="rect">
              <a:avLst/>
            </a:prstGeom>
            <a:noFill/>
          </p:spPr>
          <p:txBody>
            <a:bodyPr wrap="square" rtlCol="0">
              <a:spAutoFit/>
            </a:bodyPr>
            <a:lstStyle/>
            <a:p>
              <a:r>
                <a:rPr lang="en-US" sz="1600" b="1" dirty="0" err="1">
                  <a:latin typeface="Calibri" panose="020F0502020204030204" pitchFamily="34" charset="0"/>
                  <a:cs typeface="Calibri" panose="020F0502020204030204" pitchFamily="34" charset="0"/>
                </a:rPr>
                <a:t>Langflow</a:t>
              </a:r>
              <a:r>
                <a:rPr lang="en-US" sz="1600" b="1" dirty="0">
                  <a:latin typeface="Calibri" panose="020F0502020204030204" pitchFamily="34" charset="0"/>
                  <a:cs typeface="Calibri" panose="020F0502020204030204" pitchFamily="34" charset="0"/>
                </a:rPr>
                <a:t> platform</a:t>
              </a:r>
              <a:br>
                <a:rPr lang="en-US" sz="1600" b="1" dirty="0">
                  <a:latin typeface="Calibri" panose="020F0502020204030204" pitchFamily="34" charset="0"/>
                  <a:cs typeface="Calibri" panose="020F0502020204030204" pitchFamily="34" charset="0"/>
                </a:rPr>
              </a:br>
              <a:r>
                <a:rPr lang="en-US" sz="1600" dirty="0" err="1">
                  <a:latin typeface="Calibri" panose="020F0502020204030204" pitchFamily="34" charset="0"/>
                  <a:cs typeface="Calibri" panose="020F0502020204030204" pitchFamily="34" charset="0"/>
                </a:rPr>
                <a:t>Langflow</a:t>
              </a:r>
              <a:r>
                <a:rPr lang="en-US" sz="1600" dirty="0">
                  <a:latin typeface="Calibri" panose="020F0502020204030204" pitchFamily="34" charset="0"/>
                  <a:cs typeface="Calibri" panose="020F0502020204030204" pitchFamily="34" charset="0"/>
                </a:rPr>
                <a:t> component name -  Agent  , Chat input , Chat output, Search API, City Selection Agent, Local Expert Agent, Travel Concierge Agent, URL</a:t>
              </a:r>
            </a:p>
          </p:txBody>
        </p:sp>
        <p:sp>
          <p:nvSpPr>
            <p:cNvPr id="13" name="Freeform 6">
              <a:extLst>
                <a:ext uri="{FF2B5EF4-FFF2-40B4-BE49-F238E27FC236}">
                  <a16:creationId xmlns:a16="http://schemas.microsoft.com/office/drawing/2014/main" id="{C2FE0FB3-8D2C-2324-E161-4A103A0228AE}"/>
                </a:ext>
              </a:extLst>
            </p:cNvPr>
            <p:cNvSpPr/>
            <p:nvPr/>
          </p:nvSpPr>
          <p:spPr>
            <a:xfrm rot="5400000">
              <a:off x="728797" y="2405633"/>
              <a:ext cx="757266" cy="731363"/>
            </a:xfrm>
            <a:custGeom>
              <a:avLst/>
              <a:gdLst/>
              <a:ahLst/>
              <a:cxnLst/>
              <a:rect l="l" t="t" r="r" b="b"/>
              <a:pathLst>
                <a:path w="1527620" h="4114800">
                  <a:moveTo>
                    <a:pt x="0" y="0"/>
                  </a:moveTo>
                  <a:lnTo>
                    <a:pt x="1527619" y="0"/>
                  </a:lnTo>
                  <a:lnTo>
                    <a:pt x="152761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12328" r="-128568" b="-546691"/>
              </a:stretch>
            </a:blipFill>
          </p:spPr>
          <p:txBody>
            <a:bodyPr/>
            <a:lstStyle/>
            <a:p>
              <a:endParaRPr lang="en-US" sz="1600"/>
            </a:p>
          </p:txBody>
        </p:sp>
        <p:sp>
          <p:nvSpPr>
            <p:cNvPr id="14" name="Freeform 6">
              <a:extLst>
                <a:ext uri="{FF2B5EF4-FFF2-40B4-BE49-F238E27FC236}">
                  <a16:creationId xmlns:a16="http://schemas.microsoft.com/office/drawing/2014/main" id="{B024B58D-1C2C-B49A-D9A6-5DE565BCFE94}"/>
                </a:ext>
              </a:extLst>
            </p:cNvPr>
            <p:cNvSpPr/>
            <p:nvPr/>
          </p:nvSpPr>
          <p:spPr>
            <a:xfrm rot="5400000">
              <a:off x="731665" y="3256059"/>
              <a:ext cx="757266" cy="731364"/>
            </a:xfrm>
            <a:custGeom>
              <a:avLst/>
              <a:gdLst/>
              <a:ahLst/>
              <a:cxnLst/>
              <a:rect l="l" t="t" r="r" b="b"/>
              <a:pathLst>
                <a:path w="1527620" h="4114800">
                  <a:moveTo>
                    <a:pt x="0" y="0"/>
                  </a:moveTo>
                  <a:lnTo>
                    <a:pt x="1527619" y="0"/>
                  </a:lnTo>
                  <a:lnTo>
                    <a:pt x="152761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12328" r="-128568" b="-546691"/>
              </a:stretch>
            </a:blipFill>
          </p:spPr>
          <p:txBody>
            <a:bodyPr/>
            <a:lstStyle/>
            <a:p>
              <a:endParaRPr lang="en-US" sz="1600" dirty="0"/>
            </a:p>
          </p:txBody>
        </p:sp>
        <p:sp>
          <p:nvSpPr>
            <p:cNvPr id="15" name="Freeform 6">
              <a:extLst>
                <a:ext uri="{FF2B5EF4-FFF2-40B4-BE49-F238E27FC236}">
                  <a16:creationId xmlns:a16="http://schemas.microsoft.com/office/drawing/2014/main" id="{6B75F5EC-8B32-E4EC-478E-DB3BC6715FF7}"/>
                </a:ext>
              </a:extLst>
            </p:cNvPr>
            <p:cNvSpPr/>
            <p:nvPr/>
          </p:nvSpPr>
          <p:spPr>
            <a:xfrm rot="5400000">
              <a:off x="764045" y="3898467"/>
              <a:ext cx="757268" cy="731363"/>
            </a:xfrm>
            <a:custGeom>
              <a:avLst/>
              <a:gdLst/>
              <a:ahLst/>
              <a:cxnLst/>
              <a:rect l="l" t="t" r="r" b="b"/>
              <a:pathLst>
                <a:path w="1527620" h="4114800">
                  <a:moveTo>
                    <a:pt x="0" y="0"/>
                  </a:moveTo>
                  <a:lnTo>
                    <a:pt x="1527619" y="0"/>
                  </a:lnTo>
                  <a:lnTo>
                    <a:pt x="152761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12328" r="-128568" b="-546691"/>
              </a:stretch>
            </a:blipFill>
          </p:spPr>
          <p:txBody>
            <a:bodyPr/>
            <a:lstStyle/>
            <a:p>
              <a:endParaRPr lang="en-US" sz="1600"/>
            </a:p>
          </p:txBody>
        </p:sp>
        <p:sp>
          <p:nvSpPr>
            <p:cNvPr id="17" name="TextBox 16">
              <a:extLst>
                <a:ext uri="{FF2B5EF4-FFF2-40B4-BE49-F238E27FC236}">
                  <a16:creationId xmlns:a16="http://schemas.microsoft.com/office/drawing/2014/main" id="{39106472-6F65-BD28-0CFC-F4EAB059773A}"/>
                </a:ext>
              </a:extLst>
            </p:cNvPr>
            <p:cNvSpPr txBox="1"/>
            <p:nvPr/>
          </p:nvSpPr>
          <p:spPr>
            <a:xfrm>
              <a:off x="1569567" y="3503019"/>
              <a:ext cx="4463145" cy="338554"/>
            </a:xfrm>
            <a:prstGeom prst="rect">
              <a:avLst/>
            </a:prstGeom>
            <a:noFill/>
          </p:spPr>
          <p:txBody>
            <a:bodyPr wrap="square" lIns="91440" tIns="45720" rIns="91440" bIns="45720" rtlCol="0" anchor="t">
              <a:spAutoFit/>
            </a:bodyPr>
            <a:lstStyle/>
            <a:p>
              <a:r>
                <a:rPr lang="nn-NO" sz="1600" dirty="0">
                  <a:latin typeface="Calibri"/>
                  <a:cs typeface="Calibri"/>
                </a:rPr>
                <a:t>Gemini Model -  2.5, Hugging face models</a:t>
              </a:r>
              <a:endParaRPr lang="en-US" sz="1600" dirty="0">
                <a:latin typeface="Calibri"/>
                <a:cs typeface="Calibri"/>
              </a:endParaRPr>
            </a:p>
          </p:txBody>
        </p:sp>
        <p:sp>
          <p:nvSpPr>
            <p:cNvPr id="18" name="TextBox 17">
              <a:extLst>
                <a:ext uri="{FF2B5EF4-FFF2-40B4-BE49-F238E27FC236}">
                  <a16:creationId xmlns:a16="http://schemas.microsoft.com/office/drawing/2014/main" id="{5FB5334A-E333-7099-4930-287CC31F8DC3}"/>
                </a:ext>
              </a:extLst>
            </p:cNvPr>
            <p:cNvSpPr txBox="1"/>
            <p:nvPr/>
          </p:nvSpPr>
          <p:spPr>
            <a:xfrm>
              <a:off x="1577975" y="4073723"/>
              <a:ext cx="4656141" cy="261683"/>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API’s used: Leaflet library of JS, Gemini  API key, Uber Sandbox</a:t>
              </a:r>
            </a:p>
          </p:txBody>
        </p:sp>
        <p:sp>
          <p:nvSpPr>
            <p:cNvPr id="20" name="TextBox 19">
              <a:extLst>
                <a:ext uri="{FF2B5EF4-FFF2-40B4-BE49-F238E27FC236}">
                  <a16:creationId xmlns:a16="http://schemas.microsoft.com/office/drawing/2014/main" id="{B9B3262A-EBC7-70F4-E80B-7105E0186D12}"/>
                </a:ext>
              </a:extLst>
            </p:cNvPr>
            <p:cNvSpPr txBox="1"/>
            <p:nvPr/>
          </p:nvSpPr>
          <p:spPr>
            <a:xfrm>
              <a:off x="1031194" y="1600292"/>
              <a:ext cx="250371" cy="338554"/>
            </a:xfrm>
            <a:prstGeom prst="rect">
              <a:avLst/>
            </a:prstGeom>
            <a:noFill/>
          </p:spPr>
          <p:txBody>
            <a:bodyPr wrap="square" rtlCol="0">
              <a:spAutoFit/>
            </a:bodyPr>
            <a:lstStyle/>
            <a:p>
              <a:pPr algn="ctr"/>
              <a:r>
                <a:rPr lang="en-US" sz="1600" b="1" dirty="0">
                  <a:solidFill>
                    <a:schemeClr val="bg1"/>
                  </a:solidFill>
                </a:rPr>
                <a:t>1</a:t>
              </a:r>
            </a:p>
          </p:txBody>
        </p:sp>
        <p:sp>
          <p:nvSpPr>
            <p:cNvPr id="21" name="TextBox 20">
              <a:extLst>
                <a:ext uri="{FF2B5EF4-FFF2-40B4-BE49-F238E27FC236}">
                  <a16:creationId xmlns:a16="http://schemas.microsoft.com/office/drawing/2014/main" id="{4B228E7F-45DD-6A92-9B7A-93012225AB45}"/>
                </a:ext>
              </a:extLst>
            </p:cNvPr>
            <p:cNvSpPr txBox="1"/>
            <p:nvPr/>
          </p:nvSpPr>
          <p:spPr>
            <a:xfrm>
              <a:off x="1031194" y="2602038"/>
              <a:ext cx="250371" cy="338554"/>
            </a:xfrm>
            <a:prstGeom prst="rect">
              <a:avLst/>
            </a:prstGeom>
            <a:noFill/>
          </p:spPr>
          <p:txBody>
            <a:bodyPr wrap="square" rtlCol="0">
              <a:spAutoFit/>
            </a:bodyPr>
            <a:lstStyle/>
            <a:p>
              <a:pPr algn="ctr"/>
              <a:r>
                <a:rPr lang="en-US" sz="1600" b="1" dirty="0">
                  <a:solidFill>
                    <a:schemeClr val="bg1"/>
                  </a:solidFill>
                </a:rPr>
                <a:t>2</a:t>
              </a:r>
            </a:p>
          </p:txBody>
        </p:sp>
        <p:sp>
          <p:nvSpPr>
            <p:cNvPr id="22" name="TextBox 21">
              <a:extLst>
                <a:ext uri="{FF2B5EF4-FFF2-40B4-BE49-F238E27FC236}">
                  <a16:creationId xmlns:a16="http://schemas.microsoft.com/office/drawing/2014/main" id="{76751CB5-990A-59AE-4BA7-0EAD540C8819}"/>
                </a:ext>
              </a:extLst>
            </p:cNvPr>
            <p:cNvSpPr txBox="1"/>
            <p:nvPr/>
          </p:nvSpPr>
          <p:spPr>
            <a:xfrm>
              <a:off x="1012357" y="3503019"/>
              <a:ext cx="250371" cy="338554"/>
            </a:xfrm>
            <a:prstGeom prst="rect">
              <a:avLst/>
            </a:prstGeom>
            <a:noFill/>
          </p:spPr>
          <p:txBody>
            <a:bodyPr wrap="square" rtlCol="0">
              <a:spAutoFit/>
            </a:bodyPr>
            <a:lstStyle/>
            <a:p>
              <a:pPr algn="ctr"/>
              <a:r>
                <a:rPr lang="en-US" sz="1600" b="1" dirty="0">
                  <a:solidFill>
                    <a:schemeClr val="bg1"/>
                  </a:solidFill>
                </a:rPr>
                <a:t>3</a:t>
              </a:r>
            </a:p>
          </p:txBody>
        </p:sp>
        <p:sp>
          <p:nvSpPr>
            <p:cNvPr id="23" name="TextBox 22">
              <a:extLst>
                <a:ext uri="{FF2B5EF4-FFF2-40B4-BE49-F238E27FC236}">
                  <a16:creationId xmlns:a16="http://schemas.microsoft.com/office/drawing/2014/main" id="{9930CF7E-892C-CA55-823A-B74F5B45E524}"/>
                </a:ext>
              </a:extLst>
            </p:cNvPr>
            <p:cNvSpPr txBox="1"/>
            <p:nvPr/>
          </p:nvSpPr>
          <p:spPr>
            <a:xfrm>
              <a:off x="1038392" y="4145425"/>
              <a:ext cx="250371" cy="338554"/>
            </a:xfrm>
            <a:prstGeom prst="rect">
              <a:avLst/>
            </a:prstGeom>
            <a:noFill/>
          </p:spPr>
          <p:txBody>
            <a:bodyPr wrap="square" rtlCol="0">
              <a:spAutoFit/>
            </a:bodyPr>
            <a:lstStyle/>
            <a:p>
              <a:pPr algn="ctr"/>
              <a:r>
                <a:rPr lang="en-US" sz="1600" b="1" dirty="0">
                  <a:solidFill>
                    <a:schemeClr val="bg1"/>
                  </a:solidFill>
                </a:rPr>
                <a:t>4</a:t>
              </a:r>
            </a:p>
          </p:txBody>
        </p:sp>
        <p:sp>
          <p:nvSpPr>
            <p:cNvPr id="24" name="TextBox 23">
              <a:extLst>
                <a:ext uri="{FF2B5EF4-FFF2-40B4-BE49-F238E27FC236}">
                  <a16:creationId xmlns:a16="http://schemas.microsoft.com/office/drawing/2014/main" id="{7E56E4BE-594A-6803-2C46-5A2012300497}"/>
                </a:ext>
              </a:extLst>
            </p:cNvPr>
            <p:cNvSpPr txBox="1"/>
            <p:nvPr/>
          </p:nvSpPr>
          <p:spPr>
            <a:xfrm>
              <a:off x="1099458" y="4929740"/>
              <a:ext cx="250371" cy="338554"/>
            </a:xfrm>
            <a:prstGeom prst="rect">
              <a:avLst/>
            </a:prstGeom>
            <a:noFill/>
          </p:spPr>
          <p:txBody>
            <a:bodyPr wrap="square" rtlCol="0">
              <a:spAutoFit/>
            </a:bodyPr>
            <a:lstStyle/>
            <a:p>
              <a:pPr algn="ctr"/>
              <a:r>
                <a:rPr lang="en-US" sz="1600" b="1">
                  <a:solidFill>
                    <a:schemeClr val="bg1"/>
                  </a:solidFill>
                </a:rPr>
                <a:t>5</a:t>
              </a:r>
            </a:p>
          </p:txBody>
        </p:sp>
      </p:grpSp>
      <p:sp>
        <p:nvSpPr>
          <p:cNvPr id="2" name="TextBox 1">
            <a:extLst>
              <a:ext uri="{FF2B5EF4-FFF2-40B4-BE49-F238E27FC236}">
                <a16:creationId xmlns:a16="http://schemas.microsoft.com/office/drawing/2014/main" id="{A163E978-8AEF-6E04-76AB-5413B5FF26B2}"/>
              </a:ext>
            </a:extLst>
          </p:cNvPr>
          <p:cNvSpPr txBox="1"/>
          <p:nvPr/>
        </p:nvSpPr>
        <p:spPr>
          <a:xfrm>
            <a:off x="454941" y="1009083"/>
            <a:ext cx="4914592" cy="307777"/>
          </a:xfrm>
          <a:prstGeom prst="rect">
            <a:avLst/>
          </a:prstGeom>
          <a:noFill/>
        </p:spPr>
        <p:txBody>
          <a:bodyPr wrap="square" rtlCol="0">
            <a:spAutoFit/>
          </a:bodyPr>
          <a:lstStyle/>
          <a:p>
            <a:r>
              <a:rPr lang="en-US" b="1">
                <a:solidFill>
                  <a:srgbClr val="A20000"/>
                </a:solidFill>
                <a:latin typeface="Vodafone Rg" panose="020B0606080202020204" pitchFamily="34" charset="0"/>
              </a:rPr>
              <a:t>[Mention your project technology ]</a:t>
            </a:r>
            <a:endParaRPr lang="en-IN"/>
          </a:p>
        </p:txBody>
      </p:sp>
      <p:pic>
        <p:nvPicPr>
          <p:cNvPr id="6" name="Picture 5">
            <a:extLst>
              <a:ext uri="{FF2B5EF4-FFF2-40B4-BE49-F238E27FC236}">
                <a16:creationId xmlns:a16="http://schemas.microsoft.com/office/drawing/2014/main" id="{56F98E38-EEC5-542D-3A0F-D0B1CBD348EA}"/>
              </a:ext>
            </a:extLst>
          </p:cNvPr>
          <p:cNvPicPr>
            <a:picLocks noChangeAspect="1"/>
          </p:cNvPicPr>
          <p:nvPr/>
        </p:nvPicPr>
        <p:blipFill>
          <a:blip r:embed="rId5"/>
          <a:stretch>
            <a:fillRect/>
          </a:stretch>
        </p:blipFill>
        <p:spPr>
          <a:xfrm>
            <a:off x="11048778" y="1221065"/>
            <a:ext cx="881967" cy="1059978"/>
          </a:xfrm>
          <a:prstGeom prst="rect">
            <a:avLst/>
          </a:prstGeom>
        </p:spPr>
      </p:pic>
      <p:pic>
        <p:nvPicPr>
          <p:cNvPr id="9" name="Picture 8">
            <a:extLst>
              <a:ext uri="{FF2B5EF4-FFF2-40B4-BE49-F238E27FC236}">
                <a16:creationId xmlns:a16="http://schemas.microsoft.com/office/drawing/2014/main" id="{5909B63E-A604-BE6D-D480-E68EA9036E1B}"/>
              </a:ext>
            </a:extLst>
          </p:cNvPr>
          <p:cNvPicPr>
            <a:picLocks noChangeAspect="1"/>
          </p:cNvPicPr>
          <p:nvPr/>
        </p:nvPicPr>
        <p:blipFill>
          <a:blip r:embed="rId6"/>
          <a:stretch>
            <a:fillRect/>
          </a:stretch>
        </p:blipFill>
        <p:spPr>
          <a:xfrm>
            <a:off x="9743790" y="1162971"/>
            <a:ext cx="881967" cy="1110339"/>
          </a:xfrm>
          <a:prstGeom prst="rect">
            <a:avLst/>
          </a:prstGeom>
        </p:spPr>
      </p:pic>
      <p:pic>
        <p:nvPicPr>
          <p:cNvPr id="11" name="Picture 10">
            <a:extLst>
              <a:ext uri="{FF2B5EF4-FFF2-40B4-BE49-F238E27FC236}">
                <a16:creationId xmlns:a16="http://schemas.microsoft.com/office/drawing/2014/main" id="{1AC2ECCC-CA4C-0A22-72FB-C49FD355C2B7}"/>
              </a:ext>
            </a:extLst>
          </p:cNvPr>
          <p:cNvPicPr>
            <a:picLocks noChangeAspect="1"/>
          </p:cNvPicPr>
          <p:nvPr/>
        </p:nvPicPr>
        <p:blipFill>
          <a:blip r:embed="rId7"/>
          <a:srcRect l="9348" t="15613" r="10347" b="7638"/>
          <a:stretch>
            <a:fillRect/>
          </a:stretch>
        </p:blipFill>
        <p:spPr>
          <a:xfrm>
            <a:off x="11021337" y="2454176"/>
            <a:ext cx="881966" cy="914963"/>
          </a:xfrm>
          <a:prstGeom prst="rect">
            <a:avLst/>
          </a:prstGeom>
        </p:spPr>
      </p:pic>
      <p:pic>
        <p:nvPicPr>
          <p:cNvPr id="19" name="Picture 18">
            <a:extLst>
              <a:ext uri="{FF2B5EF4-FFF2-40B4-BE49-F238E27FC236}">
                <a16:creationId xmlns:a16="http://schemas.microsoft.com/office/drawing/2014/main" id="{9B480430-F30C-6867-3611-B4B9585F21A6}"/>
              </a:ext>
            </a:extLst>
          </p:cNvPr>
          <p:cNvPicPr>
            <a:picLocks noChangeAspect="1"/>
          </p:cNvPicPr>
          <p:nvPr/>
        </p:nvPicPr>
        <p:blipFill>
          <a:blip r:embed="rId8"/>
          <a:stretch>
            <a:fillRect/>
          </a:stretch>
        </p:blipFill>
        <p:spPr>
          <a:xfrm>
            <a:off x="8119554" y="5372270"/>
            <a:ext cx="1432529" cy="885435"/>
          </a:xfrm>
          <a:prstGeom prst="rect">
            <a:avLst/>
          </a:prstGeom>
        </p:spPr>
      </p:pic>
      <p:pic>
        <p:nvPicPr>
          <p:cNvPr id="27" name="Picture 26">
            <a:extLst>
              <a:ext uri="{FF2B5EF4-FFF2-40B4-BE49-F238E27FC236}">
                <a16:creationId xmlns:a16="http://schemas.microsoft.com/office/drawing/2014/main" id="{582EEB7E-E4CA-BABD-3E06-C1FAA2CE7EA1}"/>
              </a:ext>
            </a:extLst>
          </p:cNvPr>
          <p:cNvPicPr>
            <a:picLocks noChangeAspect="1"/>
          </p:cNvPicPr>
          <p:nvPr/>
        </p:nvPicPr>
        <p:blipFill>
          <a:blip r:embed="rId9"/>
          <a:stretch>
            <a:fillRect/>
          </a:stretch>
        </p:blipFill>
        <p:spPr>
          <a:xfrm>
            <a:off x="9743791" y="2454176"/>
            <a:ext cx="881966" cy="1034598"/>
          </a:xfrm>
          <a:prstGeom prst="rect">
            <a:avLst/>
          </a:prstGeom>
        </p:spPr>
      </p:pic>
      <p:pic>
        <p:nvPicPr>
          <p:cNvPr id="29" name="Picture 28">
            <a:extLst>
              <a:ext uri="{FF2B5EF4-FFF2-40B4-BE49-F238E27FC236}">
                <a16:creationId xmlns:a16="http://schemas.microsoft.com/office/drawing/2014/main" id="{65F3D83E-2C0E-DAF3-C262-07828027FB6A}"/>
              </a:ext>
            </a:extLst>
          </p:cNvPr>
          <p:cNvPicPr>
            <a:picLocks noChangeAspect="1"/>
          </p:cNvPicPr>
          <p:nvPr/>
        </p:nvPicPr>
        <p:blipFill>
          <a:blip r:embed="rId10"/>
          <a:stretch>
            <a:fillRect/>
          </a:stretch>
        </p:blipFill>
        <p:spPr>
          <a:xfrm>
            <a:off x="11065101" y="3759147"/>
            <a:ext cx="881966" cy="1007527"/>
          </a:xfrm>
          <a:prstGeom prst="rect">
            <a:avLst/>
          </a:prstGeom>
        </p:spPr>
      </p:pic>
      <p:pic>
        <p:nvPicPr>
          <p:cNvPr id="31" name="Picture 30">
            <a:extLst>
              <a:ext uri="{FF2B5EF4-FFF2-40B4-BE49-F238E27FC236}">
                <a16:creationId xmlns:a16="http://schemas.microsoft.com/office/drawing/2014/main" id="{EE354684-F715-06B6-D43B-F9A17E3C066D}"/>
              </a:ext>
            </a:extLst>
          </p:cNvPr>
          <p:cNvPicPr>
            <a:picLocks noChangeAspect="1"/>
          </p:cNvPicPr>
          <p:nvPr/>
        </p:nvPicPr>
        <p:blipFill>
          <a:blip r:embed="rId11"/>
          <a:stretch>
            <a:fillRect/>
          </a:stretch>
        </p:blipFill>
        <p:spPr>
          <a:xfrm>
            <a:off x="9743791" y="3773825"/>
            <a:ext cx="1025339" cy="1007527"/>
          </a:xfrm>
          <a:prstGeom prst="rect">
            <a:avLst/>
          </a:prstGeom>
        </p:spPr>
      </p:pic>
      <p:pic>
        <p:nvPicPr>
          <p:cNvPr id="33" name="Picture 32">
            <a:extLst>
              <a:ext uri="{FF2B5EF4-FFF2-40B4-BE49-F238E27FC236}">
                <a16:creationId xmlns:a16="http://schemas.microsoft.com/office/drawing/2014/main" id="{CAF87DBC-3A7C-3006-E864-F90CB366193C}"/>
              </a:ext>
            </a:extLst>
          </p:cNvPr>
          <p:cNvPicPr>
            <a:picLocks noChangeAspect="1"/>
          </p:cNvPicPr>
          <p:nvPr/>
        </p:nvPicPr>
        <p:blipFill>
          <a:blip r:embed="rId12"/>
          <a:stretch>
            <a:fillRect/>
          </a:stretch>
        </p:blipFill>
        <p:spPr>
          <a:xfrm>
            <a:off x="8422507" y="2648557"/>
            <a:ext cx="971686" cy="933580"/>
          </a:xfrm>
          <a:prstGeom prst="rect">
            <a:avLst/>
          </a:prstGeom>
        </p:spPr>
      </p:pic>
      <p:pic>
        <p:nvPicPr>
          <p:cNvPr id="35" name="Picture 34">
            <a:extLst>
              <a:ext uri="{FF2B5EF4-FFF2-40B4-BE49-F238E27FC236}">
                <a16:creationId xmlns:a16="http://schemas.microsoft.com/office/drawing/2014/main" id="{A9DD5554-BD8A-05FD-7761-CB22C2523E5A}"/>
              </a:ext>
            </a:extLst>
          </p:cNvPr>
          <p:cNvPicPr>
            <a:picLocks noChangeAspect="1"/>
          </p:cNvPicPr>
          <p:nvPr/>
        </p:nvPicPr>
        <p:blipFill>
          <a:blip r:embed="rId13"/>
          <a:stretch>
            <a:fillRect/>
          </a:stretch>
        </p:blipFill>
        <p:spPr>
          <a:xfrm>
            <a:off x="10020657" y="5222398"/>
            <a:ext cx="1926410" cy="885435"/>
          </a:xfrm>
          <a:prstGeom prst="rect">
            <a:avLst/>
          </a:prstGeom>
        </p:spPr>
      </p:pic>
      <p:pic>
        <p:nvPicPr>
          <p:cNvPr id="37" name="Picture 36">
            <a:extLst>
              <a:ext uri="{FF2B5EF4-FFF2-40B4-BE49-F238E27FC236}">
                <a16:creationId xmlns:a16="http://schemas.microsoft.com/office/drawing/2014/main" id="{CB6F3313-8BD1-5B17-DCA0-AC4ADB21C250}"/>
              </a:ext>
            </a:extLst>
          </p:cNvPr>
          <p:cNvPicPr>
            <a:picLocks noChangeAspect="1"/>
          </p:cNvPicPr>
          <p:nvPr/>
        </p:nvPicPr>
        <p:blipFill>
          <a:blip r:embed="rId14"/>
          <a:stretch>
            <a:fillRect/>
          </a:stretch>
        </p:blipFill>
        <p:spPr>
          <a:xfrm>
            <a:off x="8357349" y="3742653"/>
            <a:ext cx="1117306" cy="1237508"/>
          </a:xfrm>
          <a:prstGeom prst="rect">
            <a:avLst/>
          </a:prstGeom>
        </p:spPr>
      </p:pic>
      <p:pic>
        <p:nvPicPr>
          <p:cNvPr id="39" name="Picture 38">
            <a:extLst>
              <a:ext uri="{FF2B5EF4-FFF2-40B4-BE49-F238E27FC236}">
                <a16:creationId xmlns:a16="http://schemas.microsoft.com/office/drawing/2014/main" id="{088256C6-E5B6-FC5C-7EDC-223DDE84FFFA}"/>
              </a:ext>
            </a:extLst>
          </p:cNvPr>
          <p:cNvPicPr>
            <a:picLocks noChangeAspect="1"/>
          </p:cNvPicPr>
          <p:nvPr/>
        </p:nvPicPr>
        <p:blipFill>
          <a:blip r:embed="rId15"/>
          <a:stretch>
            <a:fillRect/>
          </a:stretch>
        </p:blipFill>
        <p:spPr>
          <a:xfrm>
            <a:off x="8372044" y="1328562"/>
            <a:ext cx="1022149" cy="867947"/>
          </a:xfrm>
          <a:prstGeom prst="rect">
            <a:avLst/>
          </a:prstGeom>
        </p:spPr>
      </p:pic>
      <p:pic>
        <p:nvPicPr>
          <p:cNvPr id="41" name="Picture 40">
            <a:extLst>
              <a:ext uri="{FF2B5EF4-FFF2-40B4-BE49-F238E27FC236}">
                <a16:creationId xmlns:a16="http://schemas.microsoft.com/office/drawing/2014/main" id="{6791046D-5CD4-74F4-8CC8-F5249DAB9A04}"/>
              </a:ext>
            </a:extLst>
          </p:cNvPr>
          <p:cNvPicPr>
            <a:picLocks noChangeAspect="1"/>
          </p:cNvPicPr>
          <p:nvPr/>
        </p:nvPicPr>
        <p:blipFill>
          <a:blip r:embed="rId16"/>
          <a:stretch>
            <a:fillRect/>
          </a:stretch>
        </p:blipFill>
        <p:spPr>
          <a:xfrm>
            <a:off x="5499725" y="5420252"/>
            <a:ext cx="1926410" cy="789472"/>
          </a:xfrm>
          <a:prstGeom prst="rect">
            <a:avLst/>
          </a:prstGeom>
        </p:spPr>
      </p:pic>
      <p:pic>
        <p:nvPicPr>
          <p:cNvPr id="43" name="Picture 42">
            <a:extLst>
              <a:ext uri="{FF2B5EF4-FFF2-40B4-BE49-F238E27FC236}">
                <a16:creationId xmlns:a16="http://schemas.microsoft.com/office/drawing/2014/main" id="{55D1A44B-C3B5-205A-FA8F-A3287E957D62}"/>
              </a:ext>
            </a:extLst>
          </p:cNvPr>
          <p:cNvPicPr>
            <a:picLocks noChangeAspect="1"/>
          </p:cNvPicPr>
          <p:nvPr/>
        </p:nvPicPr>
        <p:blipFill>
          <a:blip r:embed="rId17"/>
          <a:stretch>
            <a:fillRect/>
          </a:stretch>
        </p:blipFill>
        <p:spPr>
          <a:xfrm>
            <a:off x="4223576" y="5337449"/>
            <a:ext cx="889373" cy="979721"/>
          </a:xfrm>
          <a:prstGeom prst="rect">
            <a:avLst/>
          </a:prstGeom>
        </p:spPr>
      </p:pic>
      <p:pic>
        <p:nvPicPr>
          <p:cNvPr id="45" name="Picture 44">
            <a:extLst>
              <a:ext uri="{FF2B5EF4-FFF2-40B4-BE49-F238E27FC236}">
                <a16:creationId xmlns:a16="http://schemas.microsoft.com/office/drawing/2014/main" id="{FA62CCCE-C028-A56C-02EB-79FC3B62D6BF}"/>
              </a:ext>
            </a:extLst>
          </p:cNvPr>
          <p:cNvPicPr>
            <a:picLocks noChangeAspect="1"/>
          </p:cNvPicPr>
          <p:nvPr/>
        </p:nvPicPr>
        <p:blipFill>
          <a:blip r:embed="rId18"/>
          <a:stretch>
            <a:fillRect/>
          </a:stretch>
        </p:blipFill>
        <p:spPr>
          <a:xfrm>
            <a:off x="1983061" y="5537364"/>
            <a:ext cx="1805269" cy="789472"/>
          </a:xfrm>
          <a:prstGeom prst="rect">
            <a:avLst/>
          </a:prstGeom>
        </p:spPr>
      </p:pic>
    </p:spTree>
    <p:extLst>
      <p:ext uri="{BB962C8B-B14F-4D97-AF65-F5344CB8AC3E}">
        <p14:creationId xmlns:p14="http://schemas.microsoft.com/office/powerpoint/2010/main" val="3764405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a:extLst>
            <a:ext uri="{FF2B5EF4-FFF2-40B4-BE49-F238E27FC236}">
              <a16:creationId xmlns:a16="http://schemas.microsoft.com/office/drawing/2014/main" id="{CDF2A78E-5A0E-6814-8AF4-0AE54B0366E1}"/>
            </a:ext>
          </a:extLst>
        </p:cNvPr>
        <p:cNvGrpSpPr/>
        <p:nvPr/>
      </p:nvGrpSpPr>
      <p:grpSpPr>
        <a:xfrm>
          <a:off x="0" y="0"/>
          <a:ext cx="0" cy="0"/>
          <a:chOff x="0" y="0"/>
          <a:chExt cx="0" cy="0"/>
        </a:xfrm>
      </p:grpSpPr>
      <p:sp>
        <p:nvSpPr>
          <p:cNvPr id="148" name="Google Shape;148;p5">
            <a:extLst>
              <a:ext uri="{FF2B5EF4-FFF2-40B4-BE49-F238E27FC236}">
                <a16:creationId xmlns:a16="http://schemas.microsoft.com/office/drawing/2014/main" id="{69E3EADC-1EAD-7419-145C-20998925206E}"/>
              </a:ext>
            </a:extLst>
          </p:cNvPr>
          <p:cNvSpPr/>
          <p:nvPr/>
        </p:nvSpPr>
        <p:spPr>
          <a:xfrm>
            <a:off x="2264331" y="6784578"/>
            <a:ext cx="2140744" cy="224195"/>
          </a:xfrm>
          <a:prstGeom prst="rect">
            <a:avLst/>
          </a:prstGeom>
          <a:noFill/>
          <a:ln>
            <a:noFill/>
          </a:ln>
        </p:spPr>
        <p:txBody>
          <a:bodyPr spcFirstLastPara="1" wrap="square" lIns="0" tIns="0" rIns="0" bIns="0" anchor="t" anchorCtr="0">
            <a:noAutofit/>
          </a:bodyPr>
          <a:lstStyle/>
          <a:p>
            <a:pPr marL="0" marR="0" lvl="0" indent="0" algn="ctr" rtl="0">
              <a:lnSpc>
                <a:spcPct val="109375"/>
              </a:lnSpc>
              <a:spcBef>
                <a:spcPts val="0"/>
              </a:spcBef>
              <a:spcAft>
                <a:spcPts val="0"/>
              </a:spcAft>
              <a:buClr>
                <a:schemeClr val="dk1"/>
              </a:buClr>
              <a:buSzPts val="1600"/>
              <a:buFont typeface="Calibri"/>
              <a:buNone/>
            </a:pPr>
            <a:endParaRPr sz="1600" b="0" i="0" u="none" strike="noStrike" cap="none">
              <a:solidFill>
                <a:srgbClr val="000000"/>
              </a:solidFill>
              <a:latin typeface="Times New Roman"/>
              <a:ea typeface="Times New Roman"/>
              <a:cs typeface="Times New Roman"/>
              <a:sym typeface="Times New Roman"/>
            </a:endParaRPr>
          </a:p>
        </p:txBody>
      </p:sp>
      <p:sp>
        <p:nvSpPr>
          <p:cNvPr id="149" name="Google Shape;149;p5">
            <a:extLst>
              <a:ext uri="{FF2B5EF4-FFF2-40B4-BE49-F238E27FC236}">
                <a16:creationId xmlns:a16="http://schemas.microsoft.com/office/drawing/2014/main" id="{04E5872A-C331-C8F3-5D71-8E953BAAFE03}"/>
              </a:ext>
            </a:extLst>
          </p:cNvPr>
          <p:cNvSpPr/>
          <p:nvPr/>
        </p:nvSpPr>
        <p:spPr>
          <a:xfrm>
            <a:off x="1782604" y="7100213"/>
            <a:ext cx="3104198" cy="731877"/>
          </a:xfrm>
          <a:prstGeom prst="rect">
            <a:avLst/>
          </a:prstGeom>
          <a:noFill/>
          <a:ln>
            <a:noFill/>
          </a:ln>
        </p:spPr>
        <p:txBody>
          <a:bodyPr spcFirstLastPara="1" wrap="square" lIns="0" tIns="0" rIns="0" bIns="0" anchor="t" anchorCtr="0">
            <a:noAutofit/>
          </a:bodyPr>
          <a:lstStyle/>
          <a:p>
            <a:pPr marL="0" marR="0" lvl="0" indent="0" algn="ctr" rtl="0">
              <a:lnSpc>
                <a:spcPct val="118750"/>
              </a:lnSpc>
              <a:spcBef>
                <a:spcPts val="0"/>
              </a:spcBef>
              <a:spcAft>
                <a:spcPts val="0"/>
              </a:spcAft>
              <a:buClr>
                <a:schemeClr val="dk1"/>
              </a:buClr>
              <a:buSzPts val="1600"/>
              <a:buFont typeface="Calibri"/>
              <a:buNone/>
            </a:pPr>
            <a:endParaRPr sz="1600" b="0" i="0" u="none" strike="noStrike" cap="none">
              <a:solidFill>
                <a:srgbClr val="000000"/>
              </a:solidFill>
              <a:latin typeface="Times New Roman"/>
              <a:ea typeface="Times New Roman"/>
              <a:cs typeface="Times New Roman"/>
              <a:sym typeface="Times New Roman"/>
            </a:endParaRPr>
          </a:p>
        </p:txBody>
      </p:sp>
      <p:sp>
        <p:nvSpPr>
          <p:cNvPr id="150" name="Google Shape;150;p5">
            <a:extLst>
              <a:ext uri="{FF2B5EF4-FFF2-40B4-BE49-F238E27FC236}">
                <a16:creationId xmlns:a16="http://schemas.microsoft.com/office/drawing/2014/main" id="{76EF3801-5D99-5EFA-9AA2-AD265775E354}"/>
              </a:ext>
            </a:extLst>
          </p:cNvPr>
          <p:cNvSpPr/>
          <p:nvPr/>
        </p:nvSpPr>
        <p:spPr>
          <a:xfrm>
            <a:off x="5732383" y="6784578"/>
            <a:ext cx="1793915" cy="224195"/>
          </a:xfrm>
          <a:prstGeom prst="rect">
            <a:avLst/>
          </a:prstGeom>
          <a:noFill/>
          <a:ln>
            <a:noFill/>
          </a:ln>
        </p:spPr>
        <p:txBody>
          <a:bodyPr spcFirstLastPara="1" wrap="square" lIns="0" tIns="0" rIns="0" bIns="0" anchor="t" anchorCtr="0">
            <a:noAutofit/>
          </a:bodyPr>
          <a:lstStyle/>
          <a:p>
            <a:pPr marL="0" marR="0" lvl="0" indent="0" algn="ctr" rtl="0">
              <a:lnSpc>
                <a:spcPct val="109375"/>
              </a:lnSpc>
              <a:spcBef>
                <a:spcPts val="0"/>
              </a:spcBef>
              <a:spcAft>
                <a:spcPts val="0"/>
              </a:spcAft>
              <a:buClr>
                <a:schemeClr val="dk1"/>
              </a:buClr>
              <a:buSzPts val="1600"/>
              <a:buFont typeface="Calibri"/>
              <a:buNone/>
            </a:pPr>
            <a:endParaRPr sz="1600" b="0" i="0" u="none" strike="noStrike" cap="none">
              <a:solidFill>
                <a:srgbClr val="000000"/>
              </a:solidFill>
              <a:latin typeface="Times New Roman"/>
              <a:ea typeface="Times New Roman"/>
              <a:cs typeface="Times New Roman"/>
              <a:sym typeface="Times New Roman"/>
            </a:endParaRPr>
          </a:p>
        </p:txBody>
      </p:sp>
      <p:sp>
        <p:nvSpPr>
          <p:cNvPr id="151" name="Google Shape;151;p5">
            <a:extLst>
              <a:ext uri="{FF2B5EF4-FFF2-40B4-BE49-F238E27FC236}">
                <a16:creationId xmlns:a16="http://schemas.microsoft.com/office/drawing/2014/main" id="{DAD76A8A-9F2C-9EA9-25E9-40CD0FFAA869}"/>
              </a:ext>
            </a:extLst>
          </p:cNvPr>
          <p:cNvSpPr/>
          <p:nvPr/>
        </p:nvSpPr>
        <p:spPr>
          <a:xfrm>
            <a:off x="5077301" y="7100213"/>
            <a:ext cx="3104198" cy="731877"/>
          </a:xfrm>
          <a:prstGeom prst="rect">
            <a:avLst/>
          </a:prstGeom>
          <a:noFill/>
          <a:ln>
            <a:noFill/>
          </a:ln>
        </p:spPr>
        <p:txBody>
          <a:bodyPr spcFirstLastPara="1" wrap="square" lIns="0" tIns="0" rIns="0" bIns="0" anchor="t" anchorCtr="0">
            <a:noAutofit/>
          </a:bodyPr>
          <a:lstStyle/>
          <a:p>
            <a:pPr marL="0" marR="0" lvl="0" indent="0" algn="ctr" rtl="0">
              <a:lnSpc>
                <a:spcPct val="118750"/>
              </a:lnSpc>
              <a:spcBef>
                <a:spcPts val="0"/>
              </a:spcBef>
              <a:spcAft>
                <a:spcPts val="0"/>
              </a:spcAft>
              <a:buClr>
                <a:schemeClr val="dk1"/>
              </a:buClr>
              <a:buSzPts val="1600"/>
              <a:buFont typeface="Calibri"/>
              <a:buNone/>
            </a:pPr>
            <a:endParaRPr sz="1600" b="0" i="0" u="none" strike="noStrike" cap="none">
              <a:solidFill>
                <a:srgbClr val="000000"/>
              </a:solidFill>
              <a:latin typeface="Times New Roman"/>
              <a:ea typeface="Times New Roman"/>
              <a:cs typeface="Times New Roman"/>
              <a:sym typeface="Times New Roman"/>
            </a:endParaRPr>
          </a:p>
        </p:txBody>
      </p:sp>
      <p:sp>
        <p:nvSpPr>
          <p:cNvPr id="152" name="Google Shape;152;p5">
            <a:extLst>
              <a:ext uri="{FF2B5EF4-FFF2-40B4-BE49-F238E27FC236}">
                <a16:creationId xmlns:a16="http://schemas.microsoft.com/office/drawing/2014/main" id="{8D9C4260-2673-337C-C898-4C22E0F8FD65}"/>
              </a:ext>
            </a:extLst>
          </p:cNvPr>
          <p:cNvSpPr/>
          <p:nvPr/>
        </p:nvSpPr>
        <p:spPr>
          <a:xfrm>
            <a:off x="9027081" y="6784578"/>
            <a:ext cx="1793915" cy="224195"/>
          </a:xfrm>
          <a:prstGeom prst="rect">
            <a:avLst/>
          </a:prstGeom>
          <a:noFill/>
          <a:ln>
            <a:noFill/>
          </a:ln>
        </p:spPr>
        <p:txBody>
          <a:bodyPr spcFirstLastPara="1" wrap="square" lIns="0" tIns="0" rIns="0" bIns="0" anchor="t" anchorCtr="0">
            <a:noAutofit/>
          </a:bodyPr>
          <a:lstStyle/>
          <a:p>
            <a:pPr marL="0" marR="0" lvl="0" indent="0" algn="ctr" rtl="0">
              <a:lnSpc>
                <a:spcPct val="109375"/>
              </a:lnSpc>
              <a:spcBef>
                <a:spcPts val="0"/>
              </a:spcBef>
              <a:spcAft>
                <a:spcPts val="0"/>
              </a:spcAft>
              <a:buClr>
                <a:schemeClr val="dk1"/>
              </a:buClr>
              <a:buSzPts val="1600"/>
              <a:buFont typeface="Calibri"/>
              <a:buNone/>
            </a:pPr>
            <a:endParaRPr sz="1600" b="0" i="0" u="none" strike="noStrike" cap="none">
              <a:solidFill>
                <a:srgbClr val="000000"/>
              </a:solidFill>
              <a:latin typeface="Times New Roman"/>
              <a:ea typeface="Times New Roman"/>
              <a:cs typeface="Times New Roman"/>
              <a:sym typeface="Times New Roman"/>
            </a:endParaRPr>
          </a:p>
        </p:txBody>
      </p:sp>
      <p:sp>
        <p:nvSpPr>
          <p:cNvPr id="153" name="Google Shape;153;p5">
            <a:extLst>
              <a:ext uri="{FF2B5EF4-FFF2-40B4-BE49-F238E27FC236}">
                <a16:creationId xmlns:a16="http://schemas.microsoft.com/office/drawing/2014/main" id="{6167C3C6-3747-E373-84C3-3927C443B067}"/>
              </a:ext>
            </a:extLst>
          </p:cNvPr>
          <p:cNvSpPr/>
          <p:nvPr/>
        </p:nvSpPr>
        <p:spPr>
          <a:xfrm>
            <a:off x="8371999" y="7100213"/>
            <a:ext cx="3104198" cy="731877"/>
          </a:xfrm>
          <a:prstGeom prst="rect">
            <a:avLst/>
          </a:prstGeom>
          <a:noFill/>
          <a:ln>
            <a:noFill/>
          </a:ln>
        </p:spPr>
        <p:txBody>
          <a:bodyPr spcFirstLastPara="1" wrap="square" lIns="0" tIns="0" rIns="0" bIns="0" anchor="t" anchorCtr="0">
            <a:noAutofit/>
          </a:bodyPr>
          <a:lstStyle/>
          <a:p>
            <a:pPr marL="0" marR="0" lvl="0" indent="0" algn="ctr" rtl="0">
              <a:lnSpc>
                <a:spcPct val="118750"/>
              </a:lnSpc>
              <a:spcBef>
                <a:spcPts val="0"/>
              </a:spcBef>
              <a:spcAft>
                <a:spcPts val="0"/>
              </a:spcAft>
              <a:buClr>
                <a:schemeClr val="dk1"/>
              </a:buClr>
              <a:buSzPts val="1600"/>
              <a:buFont typeface="Calibri"/>
              <a:buNone/>
            </a:pPr>
            <a:endParaRPr sz="1600" b="0" i="0" u="none" strike="noStrike" cap="none">
              <a:solidFill>
                <a:srgbClr val="000000"/>
              </a:solidFill>
              <a:latin typeface="Times New Roman"/>
              <a:ea typeface="Times New Roman"/>
              <a:cs typeface="Times New Roman"/>
              <a:sym typeface="Times New Roman"/>
            </a:endParaRPr>
          </a:p>
        </p:txBody>
      </p:sp>
      <p:sp>
        <p:nvSpPr>
          <p:cNvPr id="3" name="Title 1">
            <a:extLst>
              <a:ext uri="{FF2B5EF4-FFF2-40B4-BE49-F238E27FC236}">
                <a16:creationId xmlns:a16="http://schemas.microsoft.com/office/drawing/2014/main" id="{3FD1BDE3-7D7C-42E9-F4EA-59D39CB39F60}"/>
              </a:ext>
            </a:extLst>
          </p:cNvPr>
          <p:cNvSpPr txBox="1">
            <a:spLocks/>
          </p:cNvSpPr>
          <p:nvPr/>
        </p:nvSpPr>
        <p:spPr>
          <a:xfrm>
            <a:off x="446315" y="582388"/>
            <a:ext cx="8119383" cy="461665"/>
          </a:xfrm>
          <a:prstGeom prst="rect">
            <a:avLst/>
          </a:prstGeom>
        </p:spPr>
        <p:txBody>
          <a:bodyPr wrap="square" lIns="0" tIns="0" rIns="0" bIns="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rgbClr val="A20000"/>
                </a:solidFill>
                <a:latin typeface="Vodafone Rg" panose="020B0606080202020204" pitchFamily="34" charset="0"/>
              </a:rPr>
              <a:t>Technical flow diagram -</a:t>
            </a:r>
          </a:p>
        </p:txBody>
      </p:sp>
      <p:pic>
        <p:nvPicPr>
          <p:cNvPr id="8" name="Picture 7">
            <a:extLst>
              <a:ext uri="{FF2B5EF4-FFF2-40B4-BE49-F238E27FC236}">
                <a16:creationId xmlns:a16="http://schemas.microsoft.com/office/drawing/2014/main" id="{B74402DA-D163-B3E5-0CC2-40A8DF44C268}"/>
              </a:ext>
            </a:extLst>
          </p:cNvPr>
          <p:cNvPicPr>
            <a:picLocks noChangeAspect="1"/>
          </p:cNvPicPr>
          <p:nvPr/>
        </p:nvPicPr>
        <p:blipFill>
          <a:blip r:embed="rId3"/>
          <a:stretch>
            <a:fillRect/>
          </a:stretch>
        </p:blipFill>
        <p:spPr>
          <a:xfrm>
            <a:off x="919591" y="1108578"/>
            <a:ext cx="9449992" cy="5280647"/>
          </a:xfrm>
          <a:prstGeom prst="rect">
            <a:avLst/>
          </a:prstGeom>
        </p:spPr>
      </p:pic>
    </p:spTree>
    <p:extLst>
      <p:ext uri="{BB962C8B-B14F-4D97-AF65-F5344CB8AC3E}">
        <p14:creationId xmlns:p14="http://schemas.microsoft.com/office/powerpoint/2010/main" val="328526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2" name="Title 1">
            <a:extLst>
              <a:ext uri="{FF2B5EF4-FFF2-40B4-BE49-F238E27FC236}">
                <a16:creationId xmlns:a16="http://schemas.microsoft.com/office/drawing/2014/main" id="{7032A749-AB4F-0DC9-D988-50B0D748214A}"/>
              </a:ext>
            </a:extLst>
          </p:cNvPr>
          <p:cNvSpPr txBox="1">
            <a:spLocks/>
          </p:cNvSpPr>
          <p:nvPr/>
        </p:nvSpPr>
        <p:spPr>
          <a:xfrm>
            <a:off x="446315" y="582388"/>
            <a:ext cx="5660571" cy="461665"/>
          </a:xfrm>
          <a:prstGeom prst="rect">
            <a:avLst/>
          </a:prstGeom>
        </p:spPr>
        <p:txBody>
          <a:bodyPr wrap="square" lIns="0" tIns="0" rIns="0" bIns="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a:solidFill>
                  <a:srgbClr val="A20000"/>
                </a:solidFill>
                <a:latin typeface="Vodafone Rg" panose="020B0606080202020204" pitchFamily="34" charset="0"/>
              </a:rPr>
              <a:t>Architecture Blueprint</a:t>
            </a:r>
          </a:p>
        </p:txBody>
      </p:sp>
      <p:pic>
        <p:nvPicPr>
          <p:cNvPr id="6" name="Picture 5">
            <a:extLst>
              <a:ext uri="{FF2B5EF4-FFF2-40B4-BE49-F238E27FC236}">
                <a16:creationId xmlns:a16="http://schemas.microsoft.com/office/drawing/2014/main" id="{C4D116DD-6EA3-1F82-E891-3B97C7EB6A38}"/>
              </a:ext>
            </a:extLst>
          </p:cNvPr>
          <p:cNvPicPr>
            <a:picLocks noChangeAspect="1"/>
          </p:cNvPicPr>
          <p:nvPr/>
        </p:nvPicPr>
        <p:blipFill>
          <a:blip r:embed="rId3"/>
          <a:stretch>
            <a:fillRect/>
          </a:stretch>
        </p:blipFill>
        <p:spPr>
          <a:xfrm>
            <a:off x="507034" y="1322614"/>
            <a:ext cx="11177932" cy="5029200"/>
          </a:xfrm>
          <a:prstGeom prst="rect">
            <a:avLst/>
          </a:prstGeom>
        </p:spPr>
      </p:pic>
    </p:spTree>
  </p:cSld>
  <p:clrMapOvr>
    <a:masterClrMapping/>
  </p:clrMapOvr>
</p:sld>
</file>

<file path=ppt/theme/theme1.xml><?xml version="1.0" encoding="utf-8"?>
<a:theme xmlns:a="http://schemas.openxmlformats.org/drawingml/2006/main" name="Blank">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ntent Body Slid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ontent Body Part_Internal">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550</TotalTime>
  <Words>1444</Words>
  <Application>Microsoft Office PowerPoint</Application>
  <PresentationFormat>Widescreen</PresentationFormat>
  <Paragraphs>142</Paragraphs>
  <Slides>18</Slides>
  <Notes>16</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18</vt:i4>
      </vt:variant>
    </vt:vector>
  </HeadingPairs>
  <TitlesOfParts>
    <vt:vector size="28" baseType="lpstr">
      <vt:lpstr>Aptos</vt:lpstr>
      <vt:lpstr>Arial</vt:lpstr>
      <vt:lpstr>Calibri</vt:lpstr>
      <vt:lpstr>Google Sans Text</vt:lpstr>
      <vt:lpstr>Times New Roman</vt:lpstr>
      <vt:lpstr>Vodafone Rg</vt:lpstr>
      <vt:lpstr>Wingdings</vt:lpstr>
      <vt:lpstr>Blank</vt:lpstr>
      <vt:lpstr>Content Body Slide</vt:lpstr>
      <vt:lpstr>Content Body Part_Internal</vt:lpstr>
      <vt:lpstr>PowerPoint Presentation</vt:lpstr>
      <vt:lpstr>Project Title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Manda Anirudh</dc:creator>
  <cp:lastModifiedBy>Aditya Tilekar</cp:lastModifiedBy>
  <cp:revision>13</cp:revision>
  <dcterms:created xsi:type="dcterms:W3CDTF">2025-07-08T05:06:56Z</dcterms:created>
  <dcterms:modified xsi:type="dcterms:W3CDTF">2026-02-10T04:15:39Z</dcterms:modified>
</cp:coreProperties>
</file>